
<file path=[Content_Types].xml><?xml version="1.0" encoding="utf-8"?>
<Types xmlns="http://schemas.openxmlformats.org/package/2006/content-types">
  <Default Extension="emf" ContentType="image/x-emf"/>
  <Default Extension="gif" ContentType="image/gi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21"/>
  </p:notesMasterIdLst>
  <p:sldIdLst>
    <p:sldId id="256" r:id="rId2"/>
    <p:sldId id="299" r:id="rId3"/>
    <p:sldId id="342" r:id="rId4"/>
    <p:sldId id="341" r:id="rId5"/>
    <p:sldId id="330" r:id="rId6"/>
    <p:sldId id="331" r:id="rId7"/>
    <p:sldId id="332" r:id="rId8"/>
    <p:sldId id="333" r:id="rId9"/>
    <p:sldId id="261" r:id="rId10"/>
    <p:sldId id="334" r:id="rId11"/>
    <p:sldId id="335" r:id="rId12"/>
    <p:sldId id="264" r:id="rId13"/>
    <p:sldId id="265" r:id="rId14"/>
    <p:sldId id="336" r:id="rId15"/>
    <p:sldId id="337" r:id="rId16"/>
    <p:sldId id="338" r:id="rId17"/>
    <p:sldId id="339" r:id="rId18"/>
    <p:sldId id="257" r:id="rId19"/>
    <p:sldId id="270"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614" autoAdjust="0"/>
    <p:restoredTop sz="94601" autoAdjust="0"/>
  </p:normalViewPr>
  <p:slideViewPr>
    <p:cSldViewPr snapToGrid="0">
      <p:cViewPr varScale="1">
        <p:scale>
          <a:sx n="216" d="100"/>
          <a:sy n="216" d="100"/>
        </p:scale>
        <p:origin x="1280" y="184"/>
      </p:cViewPr>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AF91EA-851E-445D-B910-BDC094B67772}" type="datetimeFigureOut">
              <a:rPr lang="en-MY" smtClean="0"/>
              <a:pPr/>
              <a:t>26/06/2022</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3A4204-FF64-427B-8D72-608BBD45CB4E}" type="slidenum">
              <a:rPr lang="en-MY" smtClean="0"/>
              <a:pPr/>
              <a:t>‹#›</a:t>
            </a:fld>
            <a:endParaRPr lang="en-MY"/>
          </a:p>
        </p:txBody>
      </p:sp>
    </p:spTree>
    <p:extLst>
      <p:ext uri="{BB962C8B-B14F-4D97-AF65-F5344CB8AC3E}">
        <p14:creationId xmlns:p14="http://schemas.microsoft.com/office/powerpoint/2010/main" val="3340073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journal.chestnet.org/article/S0012-3692(21)00862-X/fulltext"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2" name="Google Shape;92;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en-MY" dirty="0"/>
              <a:t>Chest imaging findings were positive in all cases of EVALI,  either CXR or CT scan, in cross-sectional study of 98 patients from Illinois &amp; Wisconsin.</a:t>
            </a:r>
            <a:endParaRPr dirty="0"/>
          </a:p>
          <a:p>
            <a:pPr marL="0" lvl="0" indent="0" algn="l" rtl="0">
              <a:spcBef>
                <a:spcPts val="0"/>
              </a:spcBef>
              <a:spcAft>
                <a:spcPts val="0"/>
              </a:spcAft>
              <a:buNone/>
            </a:pPr>
            <a:endParaRPr dirty="0"/>
          </a:p>
        </p:txBody>
      </p:sp>
      <p:sp>
        <p:nvSpPr>
          <p:cNvPr id="93" name="Google Shape;93;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MY"/>
              <a:pPr marL="0" lvl="0" indent="0" algn="r" rtl="0">
                <a:spcBef>
                  <a:spcPts val="0"/>
                </a:spcBef>
                <a:spcAft>
                  <a:spcPts val="0"/>
                </a:spcAft>
                <a:buNone/>
              </a:pPr>
              <a:t>5</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highlight>
                  <a:srgbClr val="FFFFFF"/>
                </a:highlight>
                <a:latin typeface="Arial" panose="020B0604020202020204" pitchFamily="34" charset="0"/>
                <a:ea typeface="Arial"/>
                <a:cs typeface="Arial" panose="020B0604020202020204" pitchFamily="34" charset="0"/>
                <a:sym typeface="Arial"/>
              </a:rPr>
              <a:t>Diffuse alveolar hemorrhage (DAH) pattern in e-cigarette or vaping product use-associated lung injury. Coronal reformatted CT image of a 42-year-old man presenting with hemoptysis shows asymmetrical GGO predominantly on the right with septal thickening (black arrows) &amp; ill-defined ground-glass acinar nodules (white arrow) that fill most of the secondary lobule, a finding common in DAH. BAL confirmed the diagnosis, &amp; the patient rapidly improved with steroids. DAH was the only pattern that was commonly asymmetrical.</a:t>
            </a:r>
            <a:endParaRPr lang="en-US" b="0" dirty="0">
              <a:solidFill>
                <a:schemeClr val="tx1"/>
              </a:solidFill>
              <a:latin typeface="Arial" panose="020B0604020202020204" pitchFamily="34" charset="0"/>
              <a:cs typeface="Arial" panose="020B0604020202020204" pitchFamily="34" charset="0"/>
            </a:endParaRPr>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pPr/>
              <a:t>14</a:t>
            </a:fld>
            <a:endParaRPr lang="en-MY"/>
          </a:p>
        </p:txBody>
      </p:sp>
    </p:spTree>
    <p:extLst>
      <p:ext uri="{BB962C8B-B14F-4D97-AF65-F5344CB8AC3E}">
        <p14:creationId xmlns:p14="http://schemas.microsoft.com/office/powerpoint/2010/main" val="5265075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highlight>
                  <a:srgbClr val="FFFFFF"/>
                </a:highlight>
                <a:latin typeface="Arial" panose="020B0604020202020204" pitchFamily="34" charset="0"/>
                <a:ea typeface="Arial"/>
                <a:cs typeface="Arial" panose="020B0604020202020204" pitchFamily="34" charset="0"/>
                <a:sym typeface="Arial"/>
              </a:rPr>
              <a:t>A-D, Spectrum of lung injury associated with centrilobular nodules (CNs) in e-cigarette or vaping product use-associated lung injury. A, Coronal reformatted CT image of an airway-centered </a:t>
            </a:r>
            <a:r>
              <a:rPr lang="en-US" b="0" dirty="0" err="1">
                <a:solidFill>
                  <a:schemeClr val="tx1"/>
                </a:solidFill>
                <a:highlight>
                  <a:srgbClr val="FFFFFF"/>
                </a:highlight>
                <a:latin typeface="Arial" panose="020B0604020202020204" pitchFamily="34" charset="0"/>
                <a:ea typeface="Arial"/>
                <a:cs typeface="Arial" panose="020B0604020202020204" pitchFamily="34" charset="0"/>
                <a:sym typeface="Arial"/>
              </a:rPr>
              <a:t>organising</a:t>
            </a:r>
            <a:r>
              <a:rPr lang="en-US" b="0" dirty="0">
                <a:solidFill>
                  <a:schemeClr val="tx1"/>
                </a:solidFill>
                <a:highlight>
                  <a:srgbClr val="FFFFFF"/>
                </a:highlight>
                <a:latin typeface="Arial" panose="020B0604020202020204" pitchFamily="34" charset="0"/>
                <a:ea typeface="Arial"/>
                <a:cs typeface="Arial" panose="020B0604020202020204" pitchFamily="34" charset="0"/>
                <a:sym typeface="Arial"/>
              </a:rPr>
              <a:t> pneumonia (OP) pattern in a 24-year-old man who vaped nicotine &amp; tetrahydrocannabinol (THC) products daily shows extensive ill-defined CNs (arrows) with only a small amount of GGO at the bases. Subsequent biopsy showed airway-centered OP. B, Coronal reformatted CT image of a mixed OP pattern in a 40-year-old man who vaped nicotine &amp; THC products multiple times per week shows multifocal GGO with upper lobe CNs (black arrows). Mild septal thickening is also present (white arrow). C, Coronal reformatted CT image of an acute eosinophilic-like pneumonia (AEP-like) pattern in a 33-year-old man who vaped THC products daily shows diffuse GGO with pronounced septal thickening (white arrow), subpleural sparing, &amp; </a:t>
            </a:r>
            <a:r>
              <a:rPr lang="en-US" b="0" dirty="0" err="1">
                <a:solidFill>
                  <a:schemeClr val="tx1"/>
                </a:solidFill>
                <a:highlight>
                  <a:srgbClr val="FFFFFF"/>
                </a:highlight>
                <a:latin typeface="Arial" panose="020B0604020202020204" pitchFamily="34" charset="0"/>
                <a:ea typeface="Arial"/>
                <a:cs typeface="Arial" panose="020B0604020202020204" pitchFamily="34" charset="0"/>
                <a:sym typeface="Arial"/>
              </a:rPr>
              <a:t>peribronchovascular</a:t>
            </a:r>
            <a:r>
              <a:rPr lang="en-US" b="0" dirty="0">
                <a:solidFill>
                  <a:schemeClr val="tx1"/>
                </a:solidFill>
                <a:highlight>
                  <a:srgbClr val="FFFFFF"/>
                </a:highlight>
                <a:latin typeface="Arial" panose="020B0604020202020204" pitchFamily="34" charset="0"/>
                <a:ea typeface="Arial"/>
                <a:cs typeface="Arial" panose="020B0604020202020204" pitchFamily="34" charset="0"/>
                <a:sym typeface="Arial"/>
              </a:rPr>
              <a:t> sparing (white arrowheads). There are numerous upper lobe CNs (black arrow) &amp; small pleural effusions (black arrowhead). This injury likely exists on a continuum between those seen in </a:t>
            </a:r>
            <a:r>
              <a:rPr lang="en-US" b="0" u="sng" dirty="0">
                <a:solidFill>
                  <a:schemeClr val="tx1"/>
                </a:solidFill>
                <a:highlight>
                  <a:srgbClr val="FFFFFF"/>
                </a:highlight>
                <a:latin typeface="Arial" panose="020B0604020202020204" pitchFamily="34" charset="0"/>
                <a:ea typeface="Arial"/>
                <a:cs typeface="Arial" panose="020B0604020202020204" pitchFamily="34" charset="0"/>
                <a:sym typeface="Arial"/>
                <a:hlinkClick r:id="rId3">
                  <a:extLst>
                    <a:ext uri="{A12FA001-AC4F-418D-AE19-62706E023703}">
                      <ahyp:hlinkClr xmlns:ahyp="http://schemas.microsoft.com/office/drawing/2018/hyperlinkcolor" val="tx"/>
                    </a:ext>
                  </a:extLst>
                </a:hlinkClick>
              </a:rPr>
              <a:t>Figures 7</a:t>
            </a:r>
            <a:r>
              <a:rPr lang="en-US" b="0" dirty="0">
                <a:solidFill>
                  <a:schemeClr val="tx1"/>
                </a:solidFill>
                <a:highlight>
                  <a:srgbClr val="FFFFFF"/>
                </a:highlight>
                <a:latin typeface="Arial" panose="020B0604020202020204" pitchFamily="34" charset="0"/>
                <a:ea typeface="Arial"/>
                <a:cs typeface="Arial" panose="020B0604020202020204" pitchFamily="34" charset="0"/>
                <a:sym typeface="Arial"/>
              </a:rPr>
              <a:t>A &amp; 7B &amp; the more typical AEP-like pattern seen in </a:t>
            </a:r>
            <a:r>
              <a:rPr lang="en-US" b="0" u="sng" dirty="0">
                <a:solidFill>
                  <a:schemeClr val="tx1"/>
                </a:solidFill>
                <a:highlight>
                  <a:srgbClr val="FFFFFF"/>
                </a:highlight>
                <a:latin typeface="Arial" panose="020B0604020202020204" pitchFamily="34" charset="0"/>
                <a:ea typeface="Arial"/>
                <a:cs typeface="Arial" panose="020B0604020202020204" pitchFamily="34" charset="0"/>
                <a:sym typeface="Arial"/>
                <a:hlinkClick r:id="rId3">
                  <a:extLst>
                    <a:ext uri="{A12FA001-AC4F-418D-AE19-62706E023703}">
                      <ahyp:hlinkClr xmlns:ahyp="http://schemas.microsoft.com/office/drawing/2018/hyperlinkcolor" val="tx"/>
                    </a:ext>
                  </a:extLst>
                </a:hlinkClick>
              </a:rPr>
              <a:t>Figure 7</a:t>
            </a:r>
            <a:r>
              <a:rPr lang="en-US" b="0" dirty="0">
                <a:solidFill>
                  <a:schemeClr val="tx1"/>
                </a:solidFill>
                <a:highlight>
                  <a:srgbClr val="FFFFFF"/>
                </a:highlight>
                <a:latin typeface="Arial" panose="020B0604020202020204" pitchFamily="34" charset="0"/>
                <a:ea typeface="Arial"/>
                <a:cs typeface="Arial" panose="020B0604020202020204" pitchFamily="34" charset="0"/>
                <a:sym typeface="Arial"/>
              </a:rPr>
              <a:t>D. D, Coronal reformatted CT image of an AEP-like pattern in a 24-year-old woman who vaped THC daily shows diffuse GGO intermixed with areas of consolidation, extensive septal thickening (arrows), moderate pleural effusions (arrowheads), &amp; upper lobe CNs.</a:t>
            </a:r>
            <a:endParaRPr lang="en-US" b="0" dirty="0">
              <a:solidFill>
                <a:schemeClr val="tx1"/>
              </a:solidFill>
              <a:latin typeface="Arial" panose="020B0604020202020204" pitchFamily="34" charset="0"/>
              <a:cs typeface="Arial" panose="020B0604020202020204" pitchFamily="34" charset="0"/>
            </a:endParaRPr>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pPr/>
              <a:t>15</a:t>
            </a:fld>
            <a:endParaRPr lang="en-MY"/>
          </a:p>
        </p:txBody>
      </p:sp>
    </p:spTree>
    <p:extLst>
      <p:ext uri="{BB962C8B-B14F-4D97-AF65-F5344CB8AC3E}">
        <p14:creationId xmlns:p14="http://schemas.microsoft.com/office/powerpoint/2010/main" val="1727470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chemeClr val="tx1"/>
                </a:solidFill>
                <a:highlight>
                  <a:srgbClr val="FFFFFF"/>
                </a:highlight>
                <a:latin typeface="Arial" panose="020B0604020202020204" pitchFamily="34" charset="0"/>
                <a:ea typeface="Arial"/>
                <a:cs typeface="Arial" panose="020B0604020202020204" pitchFamily="34" charset="0"/>
                <a:sym typeface="Arial"/>
              </a:rPr>
              <a:t>A-B, Atypical patterns in EVALI. A, CT image of a 49-year-old man who vaped tetrahydrocannabinol (THC) &amp; nicotine shows common imaging findings associated with a diffuse </a:t>
            </a:r>
            <a:r>
              <a:rPr lang="en-US" b="0" dirty="0" err="1">
                <a:solidFill>
                  <a:schemeClr val="tx1"/>
                </a:solidFill>
                <a:highlight>
                  <a:srgbClr val="FFFFFF"/>
                </a:highlight>
                <a:latin typeface="Arial" panose="020B0604020202020204" pitchFamily="34" charset="0"/>
                <a:ea typeface="Arial"/>
                <a:cs typeface="Arial" panose="020B0604020202020204" pitchFamily="34" charset="0"/>
                <a:sym typeface="Arial"/>
              </a:rPr>
              <a:t>organising</a:t>
            </a:r>
            <a:r>
              <a:rPr lang="en-US" b="0" dirty="0">
                <a:solidFill>
                  <a:schemeClr val="tx1"/>
                </a:solidFill>
                <a:highlight>
                  <a:srgbClr val="FFFFFF"/>
                </a:highlight>
                <a:latin typeface="Arial" panose="020B0604020202020204" pitchFamily="34" charset="0"/>
                <a:ea typeface="Arial"/>
                <a:cs typeface="Arial" panose="020B0604020202020204" pitchFamily="34" charset="0"/>
                <a:sym typeface="Arial"/>
              </a:rPr>
              <a:t> pneumonia (OP) pattern of EVALI in the left lung with diffuse GGO with subpleural (black arrow) &amp; </a:t>
            </a:r>
            <a:r>
              <a:rPr lang="en-US" b="0" dirty="0" err="1">
                <a:solidFill>
                  <a:schemeClr val="tx1"/>
                </a:solidFill>
                <a:highlight>
                  <a:srgbClr val="FFFFFF"/>
                </a:highlight>
                <a:latin typeface="Arial" panose="020B0604020202020204" pitchFamily="34" charset="0"/>
                <a:ea typeface="Arial"/>
                <a:cs typeface="Arial" panose="020B0604020202020204" pitchFamily="34" charset="0"/>
                <a:sym typeface="Arial"/>
              </a:rPr>
              <a:t>peribronchovascular</a:t>
            </a:r>
            <a:r>
              <a:rPr lang="en-US" b="0" dirty="0">
                <a:solidFill>
                  <a:schemeClr val="tx1"/>
                </a:solidFill>
                <a:highlight>
                  <a:srgbClr val="FFFFFF"/>
                </a:highlight>
                <a:latin typeface="Arial" panose="020B0604020202020204" pitchFamily="34" charset="0"/>
                <a:ea typeface="Arial"/>
                <a:cs typeface="Arial" panose="020B0604020202020204" pitchFamily="34" charset="0"/>
                <a:sym typeface="Arial"/>
              </a:rPr>
              <a:t> (PBV) sparing (white arrows) with only minimal involvement of the right lung. B, Coronal reformatted CT image of a 36-year-old man who vaped nicotine presenting with dyspnea &amp; cough for nearly 4 months shows a diffuse GGO OP pattern with PBV sparing (arrows). Additionally, there are numerous cystic spaces, some with surrounding foci of consolidation</a:t>
            </a:r>
            <a:endParaRPr lang="en-US" b="0" dirty="0">
              <a:solidFill>
                <a:schemeClr val="tx1"/>
              </a:solidFill>
              <a:latin typeface="Arial" panose="020B0604020202020204" pitchFamily="34" charset="0"/>
              <a:cs typeface="Arial" panose="020B0604020202020204" pitchFamily="34" charset="0"/>
            </a:endParaRPr>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pPr/>
              <a:t>16</a:t>
            </a:fld>
            <a:endParaRPr lang="en-MY"/>
          </a:p>
        </p:txBody>
      </p:sp>
    </p:spTree>
    <p:extLst>
      <p:ext uri="{BB962C8B-B14F-4D97-AF65-F5344CB8AC3E}">
        <p14:creationId xmlns:p14="http://schemas.microsoft.com/office/powerpoint/2010/main" val="17385793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g12156e97969_0_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3" name="Google Shape;193;g12156e97969_0_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4" name="Google Shape;194;g12156e97969_0_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MY"/>
              <a:pPr marL="0" lvl="0" indent="0" algn="r" rtl="0">
                <a:spcBef>
                  <a:spcPts val="0"/>
                </a:spcBef>
                <a:spcAft>
                  <a:spcPts val="0"/>
                </a:spcAft>
                <a:buClr>
                  <a:srgbClr val="000000"/>
                </a:buClr>
                <a:buFont typeface="Arial"/>
                <a:buNone/>
              </a:pPr>
              <a:t>19</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5000"/>
              </a:lnSpc>
              <a:spcBef>
                <a:spcPts val="1100"/>
              </a:spcBef>
              <a:spcAft>
                <a:spcPts val="0"/>
              </a:spcAft>
              <a:buClr>
                <a:schemeClr val="dk1"/>
              </a:buClr>
              <a:buSzPts val="1100"/>
              <a:buFont typeface="Arial"/>
              <a:buNone/>
            </a:pPr>
            <a:r>
              <a:rPr lang="en-MY" sz="1200" dirty="0">
                <a:solidFill>
                  <a:srgbClr val="666666"/>
                </a:solidFill>
                <a:highlight>
                  <a:srgbClr val="FFFFFF"/>
                </a:highlight>
                <a:latin typeface="Arial"/>
                <a:ea typeface="Arial"/>
                <a:cs typeface="Arial"/>
                <a:sym typeface="Arial"/>
              </a:rPr>
              <a:t>20-year-old man with diffuse alveolar </a:t>
            </a:r>
            <a:r>
              <a:rPr lang="en-MY" sz="1200" dirty="0" err="1">
                <a:solidFill>
                  <a:srgbClr val="666666"/>
                </a:solidFill>
                <a:highlight>
                  <a:srgbClr val="FFFFFF"/>
                </a:highlight>
                <a:latin typeface="Arial"/>
                <a:ea typeface="Arial"/>
                <a:cs typeface="Arial"/>
                <a:sym typeface="Arial"/>
              </a:rPr>
              <a:t>hemorrhage</a:t>
            </a:r>
            <a:r>
              <a:rPr lang="en-MY" sz="1200" dirty="0">
                <a:solidFill>
                  <a:srgbClr val="666666"/>
                </a:solidFill>
                <a:highlight>
                  <a:srgbClr val="FFFFFF"/>
                </a:highlight>
                <a:latin typeface="Arial"/>
                <a:ea typeface="Arial"/>
                <a:cs typeface="Arial"/>
                <a:sym typeface="Arial"/>
              </a:rPr>
              <a:t> from vaping who presented with acute onset of </a:t>
            </a:r>
            <a:r>
              <a:rPr lang="en-MY" sz="1200" dirty="0" err="1">
                <a:solidFill>
                  <a:srgbClr val="666666"/>
                </a:solidFill>
                <a:highlight>
                  <a:srgbClr val="FFFFFF"/>
                </a:highlight>
                <a:latin typeface="Arial"/>
                <a:ea typeface="Arial"/>
                <a:cs typeface="Arial"/>
                <a:sym typeface="Arial"/>
              </a:rPr>
              <a:t>dyspnea</a:t>
            </a:r>
            <a:r>
              <a:rPr lang="en-MY" sz="1200" dirty="0">
                <a:solidFill>
                  <a:srgbClr val="666666"/>
                </a:solidFill>
                <a:highlight>
                  <a:srgbClr val="FFFFFF"/>
                </a:highlight>
                <a:latin typeface="Arial"/>
                <a:ea typeface="Arial"/>
                <a:cs typeface="Arial"/>
                <a:sym typeface="Arial"/>
              </a:rPr>
              <a:t> &amp; </a:t>
            </a:r>
            <a:r>
              <a:rPr lang="en-MY" sz="1200" dirty="0" err="1">
                <a:solidFill>
                  <a:srgbClr val="666666"/>
                </a:solidFill>
                <a:highlight>
                  <a:srgbClr val="FFFFFF"/>
                </a:highlight>
                <a:latin typeface="Arial"/>
                <a:ea typeface="Arial"/>
                <a:cs typeface="Arial"/>
                <a:sym typeface="Arial"/>
              </a:rPr>
              <a:t>hemoptysis</a:t>
            </a:r>
            <a:r>
              <a:rPr lang="en-MY" sz="1200" dirty="0">
                <a:solidFill>
                  <a:srgbClr val="666666"/>
                </a:solidFill>
                <a:highlight>
                  <a:srgbClr val="FFFFFF"/>
                </a:highlight>
                <a:latin typeface="Arial"/>
                <a:ea typeface="Arial"/>
                <a:cs typeface="Arial"/>
                <a:sym typeface="Arial"/>
              </a:rPr>
              <a:t>.</a:t>
            </a:r>
          </a:p>
          <a:p>
            <a:pPr marL="0" lvl="0" indent="0" algn="l" rtl="0">
              <a:lnSpc>
                <a:spcPct val="115000"/>
              </a:lnSpc>
              <a:spcBef>
                <a:spcPts val="1100"/>
              </a:spcBef>
              <a:spcAft>
                <a:spcPts val="0"/>
              </a:spcAft>
              <a:buClr>
                <a:schemeClr val="dk1"/>
              </a:buClr>
              <a:buSzPts val="1100"/>
              <a:buFont typeface="Arial"/>
              <a:buNone/>
            </a:pPr>
            <a:r>
              <a:rPr lang="en-MY" sz="1200" b="1" dirty="0">
                <a:solidFill>
                  <a:srgbClr val="666666"/>
                </a:solidFill>
                <a:highlight>
                  <a:srgbClr val="FFFFFF"/>
                </a:highlight>
                <a:latin typeface="Arial"/>
                <a:ea typeface="Arial"/>
                <a:cs typeface="Arial"/>
                <a:sym typeface="Arial"/>
              </a:rPr>
              <a:t>A.</a:t>
            </a:r>
            <a:r>
              <a:rPr lang="en-MY" sz="1200" dirty="0">
                <a:solidFill>
                  <a:srgbClr val="666666"/>
                </a:solidFill>
                <a:highlight>
                  <a:srgbClr val="FFFFFF"/>
                </a:highlight>
                <a:latin typeface="Arial"/>
                <a:ea typeface="Arial"/>
                <a:cs typeface="Arial"/>
                <a:sym typeface="Arial"/>
              </a:rPr>
              <a:t> Anteroposterior radiograph obtained at presentation shows bilateral opacities affecting left lung more than right lung.</a:t>
            </a:r>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pPr/>
              <a:t>6</a:t>
            </a:fld>
            <a:endParaRPr lang="en-MY"/>
          </a:p>
        </p:txBody>
      </p:sp>
    </p:spTree>
    <p:extLst>
      <p:ext uri="{BB962C8B-B14F-4D97-AF65-F5344CB8AC3E}">
        <p14:creationId xmlns:p14="http://schemas.microsoft.com/office/powerpoint/2010/main" val="41155187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666666"/>
                </a:solidFill>
                <a:highlight>
                  <a:srgbClr val="FFFFFF"/>
                </a:highlight>
                <a:latin typeface="Arial"/>
                <a:ea typeface="Arial"/>
                <a:cs typeface="Arial"/>
                <a:sym typeface="Arial"/>
              </a:rPr>
              <a:t>56-year-old man with respiratory failure &amp; acute lung injury (ALI) from vaping nicotine products. (Courtesy of Franks TJ, The Joint Pathology Center, Silver Spring, MD; &amp; Galvin JR, University of Maryland, Baltimore, MD)</a:t>
            </a:r>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pPr/>
              <a:t>7</a:t>
            </a:fld>
            <a:endParaRPr lang="en-MY"/>
          </a:p>
        </p:txBody>
      </p:sp>
    </p:spTree>
    <p:extLst>
      <p:ext uri="{BB962C8B-B14F-4D97-AF65-F5344CB8AC3E}">
        <p14:creationId xmlns:p14="http://schemas.microsoft.com/office/powerpoint/2010/main" val="22006532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5000"/>
              </a:lnSpc>
              <a:spcBef>
                <a:spcPts val="1100"/>
              </a:spcBef>
              <a:spcAft>
                <a:spcPts val="0"/>
              </a:spcAft>
              <a:buClr>
                <a:schemeClr val="dk1"/>
              </a:buClr>
              <a:buSzPts val="1100"/>
              <a:buFont typeface="Arial"/>
              <a:buNone/>
            </a:pPr>
            <a:r>
              <a:rPr lang="en-US" sz="1200" dirty="0">
                <a:solidFill>
                  <a:srgbClr val="666666"/>
                </a:solidFill>
                <a:highlight>
                  <a:srgbClr val="CCCCCC"/>
                </a:highlight>
                <a:latin typeface="Arial"/>
                <a:ea typeface="Arial"/>
                <a:cs typeface="Arial"/>
                <a:sym typeface="Arial"/>
              </a:rPr>
              <a:t>19-year-old woman with acute eosinophilic pneumonia from vaping cannabidiol oil. Patient had history of asthma &amp; presented with recent onset of severe dyspnea refractory to inhaler treatment. At presentation, she was febrile &amp; required 15 L of high-flow nasal cannula oxygen to maintain saturation above 90%.</a:t>
            </a:r>
          </a:p>
          <a:p>
            <a:pPr marL="0" lvl="0" indent="0" algn="l" rtl="0">
              <a:lnSpc>
                <a:spcPct val="115000"/>
              </a:lnSpc>
              <a:spcBef>
                <a:spcPts val="1100"/>
              </a:spcBef>
              <a:spcAft>
                <a:spcPts val="1100"/>
              </a:spcAft>
              <a:buNone/>
            </a:pPr>
            <a:r>
              <a:rPr lang="en-US" sz="1200" b="1" dirty="0">
                <a:solidFill>
                  <a:srgbClr val="666666"/>
                </a:solidFill>
                <a:highlight>
                  <a:srgbClr val="CCCCCC"/>
                </a:highlight>
                <a:latin typeface="Arial"/>
                <a:ea typeface="Arial"/>
                <a:cs typeface="Arial"/>
                <a:sym typeface="Arial"/>
              </a:rPr>
              <a:t>A,</a:t>
            </a:r>
            <a:r>
              <a:rPr lang="en-US" sz="1200" dirty="0">
                <a:solidFill>
                  <a:srgbClr val="666666"/>
                </a:solidFill>
                <a:highlight>
                  <a:srgbClr val="CCCCCC"/>
                </a:highlight>
                <a:latin typeface="Arial"/>
                <a:ea typeface="Arial"/>
                <a:cs typeface="Arial"/>
                <a:sym typeface="Arial"/>
              </a:rPr>
              <a:t> Chest radiograph shows bilateral hazy multifocal, </a:t>
            </a:r>
            <a:r>
              <a:rPr lang="en-US" sz="1200" dirty="0" err="1">
                <a:solidFill>
                  <a:srgbClr val="666666"/>
                </a:solidFill>
                <a:highlight>
                  <a:srgbClr val="CCCCCC"/>
                </a:highlight>
                <a:latin typeface="Arial"/>
                <a:ea typeface="Arial"/>
                <a:cs typeface="Arial"/>
                <a:sym typeface="Arial"/>
              </a:rPr>
              <a:t>multilobar</a:t>
            </a:r>
            <a:r>
              <a:rPr lang="en-US" sz="1200" dirty="0">
                <a:solidFill>
                  <a:srgbClr val="666666"/>
                </a:solidFill>
                <a:highlight>
                  <a:srgbClr val="CCCCCC"/>
                </a:highlight>
                <a:latin typeface="Arial"/>
                <a:ea typeface="Arial"/>
                <a:cs typeface="Arial"/>
                <a:sym typeface="Arial"/>
              </a:rPr>
              <a:t> opacities.</a:t>
            </a:r>
            <a:endParaRPr lang="en-US" dirty="0"/>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pPr/>
              <a:t>8</a:t>
            </a:fld>
            <a:endParaRPr lang="en-MY"/>
          </a:p>
        </p:txBody>
      </p:sp>
    </p:spTree>
    <p:extLst>
      <p:ext uri="{BB962C8B-B14F-4D97-AF65-F5344CB8AC3E}">
        <p14:creationId xmlns:p14="http://schemas.microsoft.com/office/powerpoint/2010/main" val="227685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1173534b1e1_0_10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1173534b1e1_0_104: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MY" sz="1050" dirty="0">
                <a:highlight>
                  <a:srgbClr val="FFFFFF"/>
                </a:highlight>
                <a:latin typeface="Arial"/>
                <a:ea typeface="Arial"/>
                <a:cs typeface="Arial"/>
                <a:sym typeface="Arial"/>
              </a:rPr>
              <a:t>Images show electronic cigarette or vaping product use–associated lung injury with organising pneumonia pattern secondary to vaping tetrahydrocannabinol in an 18-year-old man. (a) Posteroanterior radiograph shows midlung &amp; lower lung consolidation &amp; opacity bilaterally. Small right pleural effusion (black arrowhead) &amp; septal thickening (white arrowhead) are seen. There is conspicuous sparing of cardiac borders (white arrows) as well as subpleural portions of lung (black arrows). (b) Coronal &amp; (c) sagittal oblique images from CT nicely illustrate radiographic findings with mild &amp; lower lung–predominant ground-glass opacity with few areas of consolidation. Prominent subpleural &amp; </a:t>
            </a:r>
            <a:r>
              <a:rPr lang="en-MY" sz="1050" dirty="0" err="1">
                <a:highlight>
                  <a:srgbClr val="FFFFFF"/>
                </a:highlight>
                <a:latin typeface="Arial"/>
                <a:ea typeface="Arial"/>
                <a:cs typeface="Arial"/>
                <a:sym typeface="Arial"/>
              </a:rPr>
              <a:t>perilobular</a:t>
            </a:r>
            <a:r>
              <a:rPr lang="en-MY" sz="1050" dirty="0">
                <a:highlight>
                  <a:srgbClr val="FFFFFF"/>
                </a:highlight>
                <a:latin typeface="Arial"/>
                <a:ea typeface="Arial"/>
                <a:cs typeface="Arial"/>
                <a:sym typeface="Arial"/>
              </a:rPr>
              <a:t> sparing is present (black arrows). In addition, there is conspicuous sparing of </a:t>
            </a:r>
            <a:r>
              <a:rPr lang="en-MY" sz="1050" dirty="0" err="1">
                <a:highlight>
                  <a:srgbClr val="FFFFFF"/>
                </a:highlight>
                <a:latin typeface="Arial"/>
                <a:ea typeface="Arial"/>
                <a:cs typeface="Arial"/>
                <a:sym typeface="Arial"/>
              </a:rPr>
              <a:t>peribronchovascular</a:t>
            </a:r>
            <a:r>
              <a:rPr lang="en-MY" sz="1050" dirty="0">
                <a:highlight>
                  <a:srgbClr val="FFFFFF"/>
                </a:highlight>
                <a:latin typeface="Arial"/>
                <a:ea typeface="Arial"/>
                <a:cs typeface="Arial"/>
                <a:sym typeface="Arial"/>
              </a:rPr>
              <a:t> </a:t>
            </a:r>
            <a:r>
              <a:rPr lang="en-MY" sz="1050" dirty="0" err="1">
                <a:highlight>
                  <a:srgbClr val="FFFFFF"/>
                </a:highlight>
                <a:latin typeface="Arial"/>
                <a:ea typeface="Arial"/>
                <a:cs typeface="Arial"/>
                <a:sym typeface="Arial"/>
              </a:rPr>
              <a:t>interstitium</a:t>
            </a:r>
            <a:r>
              <a:rPr lang="en-MY" sz="1050" dirty="0">
                <a:highlight>
                  <a:srgbClr val="FFFFFF"/>
                </a:highlight>
                <a:latin typeface="Arial"/>
                <a:ea typeface="Arial"/>
                <a:cs typeface="Arial"/>
                <a:sym typeface="Arial"/>
              </a:rPr>
              <a:t>, best illustrated around larger pulmonary arteries &amp; veins (white arrows). Hazy upper lobe–predominant ground-glass centrilobular nodules are present bilaterally (white arrowheads). In addition to thickening of interlobular septa, there are few areas with thickening of intralobular septa creating “crazy paving” pattern (black arrowheads). (d) Three days after initiation of steroids, patient showed dramatic clinical &amp; radiographic improvement.</a:t>
            </a:r>
            <a:endParaRPr dirty="0"/>
          </a:p>
        </p:txBody>
      </p:sp>
      <p:sp>
        <p:nvSpPr>
          <p:cNvPr id="121" name="Google Shape;121;g1173534b1e1_0_104: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MY"/>
              <a:pPr marL="0" lvl="0" indent="0" algn="r" rtl="0">
                <a:spcBef>
                  <a:spcPts val="0"/>
                </a:spcBef>
                <a:spcAft>
                  <a:spcPts val="0"/>
                </a:spcAft>
                <a:buClr>
                  <a:srgbClr val="000000"/>
                </a:buClr>
                <a:buFont typeface="Arial"/>
                <a:buNone/>
              </a:pPr>
              <a:t>9</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highlight>
                  <a:srgbClr val="FFFFFF"/>
                </a:highlight>
                <a:latin typeface="Arial"/>
                <a:ea typeface="Arial"/>
                <a:cs typeface="Arial"/>
                <a:sym typeface="Arial"/>
              </a:rPr>
              <a:t>Images show electronic cigarette or vaping product use-associated lung injury with </a:t>
            </a:r>
            <a:r>
              <a:rPr lang="en-US" sz="1200" dirty="0" err="1">
                <a:highlight>
                  <a:srgbClr val="FFFFFF"/>
                </a:highlight>
                <a:latin typeface="Arial"/>
                <a:ea typeface="Arial"/>
                <a:cs typeface="Arial"/>
                <a:sym typeface="Arial"/>
              </a:rPr>
              <a:t>organising</a:t>
            </a:r>
            <a:r>
              <a:rPr lang="en-US" sz="1200" dirty="0">
                <a:highlight>
                  <a:srgbClr val="FFFFFF"/>
                </a:highlight>
                <a:latin typeface="Arial"/>
                <a:ea typeface="Arial"/>
                <a:cs typeface="Arial"/>
                <a:sym typeface="Arial"/>
              </a:rPr>
              <a:t> pneumonia pattern in an 18-year-old man who vaped nicotine &amp; tetrahydrocannabinol with fever of 103°F, vomiting for 3 days, &amp; negative work-up for infection &amp; rheumatologic disease. (a) Posteroanterior radiograph shows perihilar predominant hazy opacity with conspicuous sparing of both heart border (white arrows) &amp; periphery (black arrows). Septal thickening is present (arrowhead). (b) Corresponding CT image shows perihilar predominant ground-glass opacity with prominent sparing of subpleural </a:t>
            </a:r>
            <a:r>
              <a:rPr lang="en-US" sz="1200" dirty="0" err="1">
                <a:highlight>
                  <a:srgbClr val="FFFFFF"/>
                </a:highlight>
                <a:latin typeface="Arial"/>
                <a:ea typeface="Arial"/>
                <a:cs typeface="Arial"/>
                <a:sym typeface="Arial"/>
              </a:rPr>
              <a:t>interstitium</a:t>
            </a:r>
            <a:r>
              <a:rPr lang="en-US" sz="1200" dirty="0">
                <a:highlight>
                  <a:srgbClr val="FFFFFF"/>
                </a:highlight>
                <a:latin typeface="Arial"/>
                <a:ea typeface="Arial"/>
                <a:cs typeface="Arial"/>
                <a:sym typeface="Arial"/>
              </a:rPr>
              <a:t> both peripherally &amp; centrally (black arrows) with intermixed areas of lobular sparing. In addition, there is sparing of </a:t>
            </a:r>
            <a:r>
              <a:rPr lang="en-US" sz="1200" dirty="0" err="1">
                <a:highlight>
                  <a:srgbClr val="FFFFFF"/>
                </a:highlight>
                <a:latin typeface="Arial"/>
                <a:ea typeface="Arial"/>
                <a:cs typeface="Arial"/>
                <a:sym typeface="Arial"/>
              </a:rPr>
              <a:t>peribronchovascular</a:t>
            </a:r>
            <a:r>
              <a:rPr lang="en-US" sz="1200" dirty="0">
                <a:highlight>
                  <a:srgbClr val="FFFFFF"/>
                </a:highlight>
                <a:latin typeface="Arial"/>
                <a:ea typeface="Arial"/>
                <a:cs typeface="Arial"/>
                <a:sym typeface="Arial"/>
              </a:rPr>
              <a:t> </a:t>
            </a:r>
            <a:r>
              <a:rPr lang="en-US" sz="1200" dirty="0" err="1">
                <a:highlight>
                  <a:srgbClr val="FFFFFF"/>
                </a:highlight>
                <a:latin typeface="Arial"/>
                <a:ea typeface="Arial"/>
                <a:cs typeface="Arial"/>
                <a:sym typeface="Arial"/>
              </a:rPr>
              <a:t>interstitium</a:t>
            </a:r>
            <a:r>
              <a:rPr lang="en-US" sz="1200" dirty="0">
                <a:highlight>
                  <a:srgbClr val="FFFFFF"/>
                </a:highlight>
                <a:latin typeface="Arial"/>
                <a:ea typeface="Arial"/>
                <a:cs typeface="Arial"/>
                <a:sym typeface="Arial"/>
              </a:rPr>
              <a:t> (white arrows). Septal thickening (black arrowhead) &amp; scattered centrilobular nodules are present (white arrowhead). Patient rapidly improved after administration of steroids.</a:t>
            </a:r>
            <a:endParaRPr lang="en-US" dirty="0"/>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pPr/>
              <a:t>10</a:t>
            </a:fld>
            <a:endParaRPr lang="en-MY"/>
          </a:p>
        </p:txBody>
      </p:sp>
    </p:spTree>
    <p:extLst>
      <p:ext uri="{BB962C8B-B14F-4D97-AF65-F5344CB8AC3E}">
        <p14:creationId xmlns:p14="http://schemas.microsoft.com/office/powerpoint/2010/main" val="26296719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505050"/>
                </a:solidFill>
                <a:highlight>
                  <a:srgbClr val="FFFFFF"/>
                </a:highlight>
                <a:latin typeface="Arial" panose="020B0604020202020204" pitchFamily="34" charset="0"/>
                <a:ea typeface="Arial"/>
                <a:cs typeface="Arial" panose="020B0604020202020204" pitchFamily="34" charset="0"/>
                <a:sym typeface="Arial"/>
              </a:rPr>
              <a:t>Examples of patterns of sparing commonly seen in e-cigarette or vaping product use-associated lung injury. A, CT scan of a 16-year-old young man shows subpleural (white arrow) &amp; lobular (arrowheads) areas of sparing. There is also </a:t>
            </a:r>
            <a:r>
              <a:rPr lang="en-US" b="0" dirty="0" err="1">
                <a:solidFill>
                  <a:srgbClr val="505050"/>
                </a:solidFill>
                <a:highlight>
                  <a:srgbClr val="FFFFFF"/>
                </a:highlight>
                <a:latin typeface="Arial" panose="020B0604020202020204" pitchFamily="34" charset="0"/>
                <a:ea typeface="Arial"/>
                <a:cs typeface="Arial" panose="020B0604020202020204" pitchFamily="34" charset="0"/>
                <a:sym typeface="Arial"/>
              </a:rPr>
              <a:t>peribronchovascular</a:t>
            </a:r>
            <a:r>
              <a:rPr lang="en-US" b="0" dirty="0">
                <a:solidFill>
                  <a:srgbClr val="505050"/>
                </a:solidFill>
                <a:highlight>
                  <a:srgbClr val="FFFFFF"/>
                </a:highlight>
                <a:latin typeface="Arial" panose="020B0604020202020204" pitchFamily="34" charset="0"/>
                <a:ea typeface="Arial"/>
                <a:cs typeface="Arial" panose="020B0604020202020204" pitchFamily="34" charset="0"/>
                <a:sym typeface="Arial"/>
              </a:rPr>
              <a:t> sparing around the right inferior pulmonary vein &amp; right lower lobe basilar segmental artery (black arrows). A similar pattern of sparing was seen around numerous additional vessels. B, Coronal oblique reformatted CT image of a 39-year-old man shows pronounced sparing of the </a:t>
            </a:r>
            <a:r>
              <a:rPr lang="en-US" b="0" dirty="0" err="1">
                <a:solidFill>
                  <a:srgbClr val="505050"/>
                </a:solidFill>
                <a:highlight>
                  <a:srgbClr val="FFFFFF"/>
                </a:highlight>
                <a:latin typeface="Arial" panose="020B0604020202020204" pitchFamily="34" charset="0"/>
                <a:ea typeface="Arial"/>
                <a:cs typeface="Arial" panose="020B0604020202020204" pitchFamily="34" charset="0"/>
                <a:sym typeface="Arial"/>
              </a:rPr>
              <a:t>peribronchovascular</a:t>
            </a:r>
            <a:r>
              <a:rPr lang="en-US" b="0" dirty="0">
                <a:solidFill>
                  <a:srgbClr val="505050"/>
                </a:solidFill>
                <a:highlight>
                  <a:srgbClr val="FFFFFF"/>
                </a:highlight>
                <a:latin typeface="Arial" panose="020B0604020202020204" pitchFamily="34" charset="0"/>
                <a:ea typeface="Arial"/>
                <a:cs typeface="Arial" panose="020B0604020202020204" pitchFamily="34" charset="0"/>
                <a:sym typeface="Arial"/>
              </a:rPr>
              <a:t> </a:t>
            </a:r>
            <a:r>
              <a:rPr lang="en-US" b="0" dirty="0" err="1">
                <a:solidFill>
                  <a:srgbClr val="505050"/>
                </a:solidFill>
                <a:highlight>
                  <a:srgbClr val="FFFFFF"/>
                </a:highlight>
                <a:latin typeface="Arial" panose="020B0604020202020204" pitchFamily="34" charset="0"/>
                <a:ea typeface="Arial"/>
                <a:cs typeface="Arial" panose="020B0604020202020204" pitchFamily="34" charset="0"/>
                <a:sym typeface="Arial"/>
              </a:rPr>
              <a:t>interstitium</a:t>
            </a:r>
            <a:r>
              <a:rPr lang="en-US" b="0" dirty="0">
                <a:solidFill>
                  <a:srgbClr val="505050"/>
                </a:solidFill>
                <a:highlight>
                  <a:srgbClr val="FFFFFF"/>
                </a:highlight>
                <a:latin typeface="Arial" panose="020B0604020202020204" pitchFamily="34" charset="0"/>
                <a:ea typeface="Arial"/>
                <a:cs typeface="Arial" panose="020B0604020202020204" pitchFamily="34" charset="0"/>
                <a:sym typeface="Arial"/>
              </a:rPr>
              <a:t> surrounding the pulmonary artery branches (white arrows) &amp; the pulmonary vein branches (arrowhead). A fine dark line around the periphery of the lung represents subpleural sparing (black arrow).</a:t>
            </a:r>
            <a:endParaRPr lang="en-US" b="0" dirty="0">
              <a:latin typeface="Arial" panose="020B0604020202020204" pitchFamily="34" charset="0"/>
              <a:cs typeface="Arial" panose="020B0604020202020204" pitchFamily="34" charset="0"/>
            </a:endParaRPr>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pPr/>
              <a:t>11</a:t>
            </a:fld>
            <a:endParaRPr lang="en-MY"/>
          </a:p>
        </p:txBody>
      </p:sp>
    </p:spTree>
    <p:extLst>
      <p:ext uri="{BB962C8B-B14F-4D97-AF65-F5344CB8AC3E}">
        <p14:creationId xmlns:p14="http://schemas.microsoft.com/office/powerpoint/2010/main" val="16325016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Google Shape;145;g1173534b1e1_0_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6" name="Google Shape;146;g1173534b1e1_0_12: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MY" b="0" dirty="0">
                <a:solidFill>
                  <a:srgbClr val="505050"/>
                </a:solidFill>
                <a:highlight>
                  <a:srgbClr val="FFFFFF"/>
                </a:highlight>
                <a:latin typeface="Arial" panose="020B0604020202020204" pitchFamily="34" charset="0"/>
                <a:ea typeface="Arial"/>
                <a:cs typeface="Arial" panose="020B0604020202020204" pitchFamily="34" charset="0"/>
                <a:sym typeface="Arial"/>
              </a:rPr>
              <a:t>A-F, Spectrum of parenchymal injury patterns in e-cigarette or vaping product use-associated lung injury. A, Sagittal reformatted CT image of a patchy organising pneumonia (OP) pattern in a 19-year-old woman who vaped tetrahydrocannabinol (THC) daily shows a qualitatively mild injury. There are multiple areas of </a:t>
            </a:r>
            <a:r>
              <a:rPr lang="en-MY" b="0" dirty="0" err="1">
                <a:solidFill>
                  <a:srgbClr val="505050"/>
                </a:solidFill>
                <a:highlight>
                  <a:srgbClr val="FFFFFF"/>
                </a:highlight>
                <a:latin typeface="Arial" panose="020B0604020202020204" pitchFamily="34" charset="0"/>
                <a:ea typeface="Arial"/>
                <a:cs typeface="Arial" panose="020B0604020202020204" pitchFamily="34" charset="0"/>
                <a:sym typeface="Arial"/>
              </a:rPr>
              <a:t>peribronchovascular</a:t>
            </a:r>
            <a:r>
              <a:rPr lang="en-MY" b="0" dirty="0">
                <a:solidFill>
                  <a:srgbClr val="505050"/>
                </a:solidFill>
                <a:highlight>
                  <a:srgbClr val="FFFFFF"/>
                </a:highlight>
                <a:latin typeface="Arial" panose="020B0604020202020204" pitchFamily="34" charset="0"/>
                <a:ea typeface="Arial"/>
                <a:cs typeface="Arial" panose="020B0604020202020204" pitchFamily="34" charset="0"/>
                <a:sym typeface="Arial"/>
              </a:rPr>
              <a:t> sparing in the patchy foci of ground-glass opacity (GGO) (arrows). B, Sagittal reformatted CT image of an upper lobe predominant OP pattern in a 59-year-old woman who vaped nicotine daily. There is an associated focus of </a:t>
            </a:r>
            <a:r>
              <a:rPr lang="en-MY" b="0" dirty="0" err="1">
                <a:solidFill>
                  <a:srgbClr val="505050"/>
                </a:solidFill>
                <a:highlight>
                  <a:srgbClr val="FFFFFF"/>
                </a:highlight>
                <a:latin typeface="Arial" panose="020B0604020202020204" pitchFamily="34" charset="0"/>
                <a:ea typeface="Arial"/>
                <a:cs typeface="Arial" panose="020B0604020202020204" pitchFamily="34" charset="0"/>
                <a:sym typeface="Arial"/>
              </a:rPr>
              <a:t>paraseptal</a:t>
            </a:r>
            <a:r>
              <a:rPr lang="en-MY" b="0" dirty="0">
                <a:solidFill>
                  <a:srgbClr val="505050"/>
                </a:solidFill>
                <a:highlight>
                  <a:srgbClr val="FFFFFF"/>
                </a:highlight>
                <a:latin typeface="Arial" panose="020B0604020202020204" pitchFamily="34" charset="0"/>
                <a:ea typeface="Arial"/>
                <a:cs typeface="Arial" panose="020B0604020202020204" pitchFamily="34" charset="0"/>
                <a:sym typeface="Arial"/>
              </a:rPr>
              <a:t> emphysema (arrow). C, Sagittal reformatted CT image of a lower lobe predominant OP pattern in a 31-year-old man who vaped THC products multiple times per week shows a qualitatively moderate injury with a few areas of consolidation &amp; mild septal thickening (arrow). Although the lower-lobe parenchymal OP pattern still involves all five lobes in nearly all patients, the lower lobes are more severely affected. D, Sagittal reformatted CT image of a diffuse GGO OP pattern in a 19-year-old woman who vaped THC oil daily shows a qualitatively severe injury with diffuse craniocaudal GGO with areas of subpleural &amp; lobular sparing. E, Sagittal reformatted CT image of a diffuse consolidative OP pattern in a 19-year-old man who vaped both THC &amp; nicotine products shows a qualitatively severe injury with a greater degree of consolidation compared with GGO. There is no </a:t>
            </a:r>
            <a:r>
              <a:rPr lang="en-MY" b="0" dirty="0" err="1">
                <a:solidFill>
                  <a:srgbClr val="505050"/>
                </a:solidFill>
                <a:highlight>
                  <a:srgbClr val="FFFFFF"/>
                </a:highlight>
                <a:latin typeface="Arial" panose="020B0604020202020204" pitchFamily="34" charset="0"/>
                <a:ea typeface="Arial"/>
                <a:cs typeface="Arial" panose="020B0604020202020204" pitchFamily="34" charset="0"/>
                <a:sym typeface="Arial"/>
              </a:rPr>
              <a:t>fissural</a:t>
            </a:r>
            <a:r>
              <a:rPr lang="en-MY" b="0" dirty="0">
                <a:solidFill>
                  <a:srgbClr val="505050"/>
                </a:solidFill>
                <a:highlight>
                  <a:srgbClr val="FFFFFF"/>
                </a:highlight>
                <a:latin typeface="Arial" panose="020B0604020202020204" pitchFamily="34" charset="0"/>
                <a:ea typeface="Arial"/>
                <a:cs typeface="Arial" panose="020B0604020202020204" pitchFamily="34" charset="0"/>
                <a:sym typeface="Arial"/>
              </a:rPr>
              <a:t> displacement (arrows) &amp; no airway dilation. It is unclear whether this represents a severe form of OP or an early exudative phase of diffuse alveolar damage (DAD). F, Sagittal reformatted CT image of a DAD pattern in a 25-year-old man who vaped THC daily shows diffuse GGO with inferior displacement of the right major fissure (arrows) &amp; lack of tapering of the subsegmental bronchi, which are mildly dilated (arrowheads). He died 3 weeks later.</a:t>
            </a:r>
            <a:endParaRPr b="0" dirty="0">
              <a:latin typeface="Arial" panose="020B0604020202020204" pitchFamily="34" charset="0"/>
              <a:cs typeface="Arial" panose="020B0604020202020204" pitchFamily="34" charset="0"/>
            </a:endParaRPr>
          </a:p>
        </p:txBody>
      </p:sp>
      <p:sp>
        <p:nvSpPr>
          <p:cNvPr id="147" name="Google Shape;147;g1173534b1e1_0_12: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MY"/>
              <a:pPr marL="0" lvl="0" indent="0" algn="r" rtl="0">
                <a:spcBef>
                  <a:spcPts val="0"/>
                </a:spcBef>
                <a:spcAft>
                  <a:spcPts val="0"/>
                </a:spcAft>
                <a:buClr>
                  <a:srgbClr val="000000"/>
                </a:buClr>
                <a:buFont typeface="Arial"/>
                <a:buNone/>
              </a:pPr>
              <a:t>12</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en-MY" b="0" dirty="0">
                <a:solidFill>
                  <a:schemeClr val="tx1"/>
                </a:solidFill>
                <a:highlight>
                  <a:srgbClr val="FFFFFF"/>
                </a:highlight>
                <a:latin typeface="Arial"/>
                <a:ea typeface="Arial"/>
                <a:cs typeface="Arial"/>
                <a:sym typeface="Arial"/>
              </a:rPr>
              <a:t>Figure 4A-C, Qualitative severity of e-cigarette or vaping-induced lung injury (EVALI). A, CT scan of a 40-year-old woman with a lower-lobe predominant organising pneumonia (OP) pattern shows subpleural bands of ground-glass opacity (GGO) in the lower lobes. This injury was qualitatively graded as mild. B, CT scan of a 31-year-old man with a diffuse GGO OP pattern shows a qualitatively moderate lung injury with axially diffuse GGO, crazy-paving, &amp; subpleural &amp; lobular sparing. C, CT scan of a 36-year-old man who vaped both tetrahydrocannabinol &amp; nicotine products daily shows a qualitatively severe injury with diffuse GGO with subpleural sparing. There is inferior mild displacement of the fissures (arrowhead) &amp; areas of multifocal bronchial dilation (arrow). The patient was classified as having a diffuse alveolar damage pattern.</a:t>
            </a:r>
            <a:endParaRPr b="0" dirty="0">
              <a:solidFill>
                <a:schemeClr val="tx1"/>
              </a:solidFill>
            </a:endParaRPr>
          </a:p>
        </p:txBody>
      </p:sp>
      <p:sp>
        <p:nvSpPr>
          <p:cNvPr id="153" name="Google Shape;15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AF950F2-4F68-40F7-B80F-0384A53FC2F3}" type="datetime1">
              <a:rPr lang="en-US" smtClean="0"/>
              <a:pPr/>
              <a:t>6/26/22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F7B3DB9-AC66-4546-A9C2-DFF2F3290D20}" type="datetime1">
              <a:rPr lang="en-US" smtClean="0"/>
              <a:pPr/>
              <a:t>6/26/22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A0F42AA-CCE6-497B-9026-02A836AD1033}" type="datetime1">
              <a:rPr lang="en-US" smtClean="0"/>
              <a:pPr/>
              <a:t>6/26/22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0BEF46-5EDB-4D21-B1AA-0D87ED2BED20}" type="datetime1">
              <a:rPr lang="en-US" smtClean="0"/>
              <a:pPr/>
              <a:t>6/26/22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CBFA2D9-25EE-4F79-8DE9-6C6B6FEF4254}" type="datetime1">
              <a:rPr lang="en-US" smtClean="0"/>
              <a:pPr/>
              <a:t>6/26/22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C96B2C8-E88A-4E14-964A-03AC89256855}" type="datetime1">
              <a:rPr lang="en-US" smtClean="0"/>
              <a:pPr/>
              <a:t>6/26/22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327DE97A-37C1-4209-8510-DD43B9C085A3}" type="datetime1">
              <a:rPr lang="en-US" smtClean="0"/>
              <a:pPr/>
              <a:t>6/26/22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40B8D3A4-8DA4-4DE3-BA80-DF46E21F4EED}" type="datetime1">
              <a:rPr lang="en-US" smtClean="0"/>
              <a:pPr/>
              <a:t>6/26/22</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C460ABC-3BBB-4096-9DB8-C6EBE57170AB}" type="datetime1">
              <a:rPr lang="en-US" smtClean="0"/>
              <a:pPr/>
              <a:t>6/26/22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CECCAA1B-7C23-4EE8-87D6-7772F181D651}" type="datetime1">
              <a:rPr lang="en-US" smtClean="0"/>
              <a:pPr/>
              <a:t>6/26/22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9B8D6015-6C6E-44D6-B208-BF6E232E85FB}" type="datetime1">
              <a:rPr lang="en-US" smtClean="0"/>
              <a:pPr/>
              <a:t>6/26/22</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F05B51AE-8AC9-496B-B602-FFD71C90197B}" type="datetime1">
              <a:rPr lang="en-US" smtClean="0"/>
              <a:pPr/>
              <a:t>6/26/22</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emf"/><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1.emf"/></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emf"/></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17.emf"/><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7.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1.emf"/></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emf"/><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4EFB2-94C5-4AF7-8634-0C9F934D8BBA}"/>
              </a:ext>
            </a:extLst>
          </p:cNvPr>
          <p:cNvSpPr>
            <a:spLocks noGrp="1"/>
          </p:cNvSpPr>
          <p:nvPr>
            <p:ph type="ctrTitle"/>
          </p:nvPr>
        </p:nvSpPr>
        <p:spPr>
          <a:xfrm>
            <a:off x="1006866" y="967144"/>
            <a:ext cx="7501497" cy="3255264"/>
          </a:xfrm>
        </p:spPr>
        <p:txBody>
          <a:bodyPr>
            <a:noAutofit/>
          </a:bodyPr>
          <a:lstStyle/>
          <a:p>
            <a:r>
              <a:rPr lang="en-US" sz="3600" b="1" dirty="0">
                <a:effectLst/>
                <a:latin typeface="Tahoma" panose="020B0604030504040204" pitchFamily="34" charset="0"/>
                <a:ea typeface="Calibri" panose="020F0502020204030204" pitchFamily="34" charset="0"/>
                <a:cs typeface="Times New Roman" panose="02020603050405020304" pitchFamily="18" charset="0"/>
              </a:rPr>
              <a:t>Training of Core Trainers on </a:t>
            </a:r>
            <a:br>
              <a:rPr lang="en-US" sz="3600" b="1" dirty="0">
                <a:effectLst/>
                <a:latin typeface="Tahoma" panose="020B0604030504040204" pitchFamily="34" charset="0"/>
                <a:ea typeface="Calibri" panose="020F0502020204030204" pitchFamily="34" charset="0"/>
                <a:cs typeface="Times New Roman" panose="02020603050405020304" pitchFamily="18" charset="0"/>
              </a:rPr>
            </a:br>
            <a:r>
              <a:rPr lang="en-US" sz="3600" b="1" dirty="0">
                <a:effectLst/>
                <a:latin typeface="Tahoma" panose="020B0604030504040204" pitchFamily="34" charset="0"/>
                <a:ea typeface="Calibri" panose="020F0502020204030204" pitchFamily="34" charset="0"/>
                <a:cs typeface="Times New Roman" panose="02020603050405020304" pitchFamily="18" charset="0"/>
              </a:rPr>
              <a:t>Clinical Practice Guidelines (CPG) </a:t>
            </a:r>
            <a:br>
              <a:rPr lang="en-MY" sz="36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effectLst/>
                <a:latin typeface="Tahoma" panose="020B0604030504040204" pitchFamily="34" charset="0"/>
                <a:ea typeface="Calibri" panose="020F0502020204030204" pitchFamily="34" charset="0"/>
                <a:cs typeface="Times New Roman" panose="02020603050405020304" pitchFamily="18" charset="0"/>
              </a:rPr>
              <a:t>Management of E-Cigarette or Vaping Product Use-Associated Lung Injury (EVALI)</a:t>
            </a:r>
            <a:endParaRPr lang="en-MY" sz="3600" dirty="0"/>
          </a:p>
        </p:txBody>
      </p:sp>
      <p:sp>
        <p:nvSpPr>
          <p:cNvPr id="3" name="Subtitle 2">
            <a:extLst>
              <a:ext uri="{FF2B5EF4-FFF2-40B4-BE49-F238E27FC236}">
                <a16:creationId xmlns:a16="http://schemas.microsoft.com/office/drawing/2014/main" id="{5DF9F662-EABE-441E-9921-9FB7BF2B7A87}"/>
              </a:ext>
            </a:extLst>
          </p:cNvPr>
          <p:cNvSpPr>
            <a:spLocks noGrp="1"/>
          </p:cNvSpPr>
          <p:nvPr>
            <p:ph type="subTitle" idx="1"/>
          </p:nvPr>
        </p:nvSpPr>
        <p:spPr>
          <a:xfrm>
            <a:off x="1100014" y="4444959"/>
            <a:ext cx="7315200" cy="914400"/>
          </a:xfrm>
        </p:spPr>
        <p:txBody>
          <a:bodyPr>
            <a:normAutofit/>
          </a:bodyPr>
          <a:lstStyle/>
          <a:p>
            <a:r>
              <a:rPr lang="en-US" sz="6000" b="1" dirty="0">
                <a:solidFill>
                  <a:schemeClr val="bg1"/>
                </a:solidFill>
              </a:rPr>
              <a:t>: Imaging</a:t>
            </a:r>
            <a:endParaRPr lang="en-MY" sz="6000" b="1" dirty="0">
              <a:solidFill>
                <a:schemeClr val="bg1"/>
              </a:solidFill>
            </a:endParaRPr>
          </a:p>
        </p:txBody>
      </p:sp>
      <p:pic>
        <p:nvPicPr>
          <p:cNvPr id="7" name="Picture 6">
            <a:extLst>
              <a:ext uri="{FF2B5EF4-FFF2-40B4-BE49-F238E27FC236}">
                <a16:creationId xmlns:a16="http://schemas.microsoft.com/office/drawing/2014/main" id="{904311A1-4BEB-4BCF-B215-CB55730B2AF7}"/>
              </a:ext>
            </a:extLst>
          </p:cNvPr>
          <p:cNvPicPr>
            <a:picLocks noChangeAspect="1"/>
          </p:cNvPicPr>
          <p:nvPr/>
        </p:nvPicPr>
        <p:blipFill>
          <a:blip r:embed="rId2"/>
          <a:stretch>
            <a:fillRect/>
          </a:stretch>
        </p:blipFill>
        <p:spPr>
          <a:xfrm>
            <a:off x="9245337" y="1298448"/>
            <a:ext cx="2919725" cy="4495005"/>
          </a:xfrm>
          <a:prstGeom prst="rect">
            <a:avLst/>
          </a:prstGeom>
        </p:spPr>
      </p:pic>
      <p:sp>
        <p:nvSpPr>
          <p:cNvPr id="8" name="Slide Number Placeholder 7">
            <a:extLst>
              <a:ext uri="{FF2B5EF4-FFF2-40B4-BE49-F238E27FC236}">
                <a16:creationId xmlns:a16="http://schemas.microsoft.com/office/drawing/2014/main" id="{71F9702B-F9D9-4CA2-AC27-14A5DBB12B6D}"/>
              </a:ext>
            </a:extLst>
          </p:cNvPr>
          <p:cNvSpPr>
            <a:spLocks noGrp="1"/>
          </p:cNvSpPr>
          <p:nvPr>
            <p:ph type="sldNum" sz="quarter" idx="12"/>
          </p:nvPr>
        </p:nvSpPr>
        <p:spPr/>
        <p:txBody>
          <a:bodyPr/>
          <a:lstStyle/>
          <a:p>
            <a:fld id="{4FAB73BC-B049-4115-A692-8D63A059BFB8}" type="slidenum">
              <a:rPr lang="en-US" smtClean="0"/>
              <a:pPr/>
              <a:t>1</a:t>
            </a:fld>
            <a:endParaRPr lang="en-US" dirty="0"/>
          </a:p>
        </p:txBody>
      </p:sp>
    </p:spTree>
    <p:extLst>
      <p:ext uri="{BB962C8B-B14F-4D97-AF65-F5344CB8AC3E}">
        <p14:creationId xmlns:p14="http://schemas.microsoft.com/office/powerpoint/2010/main" val="3525985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A85769-BDB0-4DF3-B340-E90A909A8012}"/>
              </a:ext>
            </a:extLst>
          </p:cNvPr>
          <p:cNvSpPr>
            <a:spLocks noGrp="1"/>
          </p:cNvSpPr>
          <p:nvPr>
            <p:ph type="title"/>
          </p:nvPr>
        </p:nvSpPr>
        <p:spPr/>
        <p:txBody>
          <a:bodyPr/>
          <a:lstStyle/>
          <a:p>
            <a:endParaRPr lang="en-MY"/>
          </a:p>
        </p:txBody>
      </p:sp>
      <p:sp>
        <p:nvSpPr>
          <p:cNvPr id="3" name="Slide Number Placeholder 2">
            <a:extLst>
              <a:ext uri="{FF2B5EF4-FFF2-40B4-BE49-F238E27FC236}">
                <a16:creationId xmlns:a16="http://schemas.microsoft.com/office/drawing/2014/main" id="{697FB3A8-F7E8-44C1-8823-25CF5DFF09DF}"/>
              </a:ext>
            </a:extLst>
          </p:cNvPr>
          <p:cNvSpPr>
            <a:spLocks noGrp="1"/>
          </p:cNvSpPr>
          <p:nvPr>
            <p:ph type="sldNum" sz="quarter" idx="12"/>
          </p:nvPr>
        </p:nvSpPr>
        <p:spPr/>
        <p:txBody>
          <a:bodyPr/>
          <a:lstStyle/>
          <a:p>
            <a:fld id="{4FAB73BC-B049-4115-A692-8D63A059BFB8}" type="slidenum">
              <a:rPr lang="en-US" smtClean="0"/>
              <a:pPr/>
              <a:t>10</a:t>
            </a:fld>
            <a:endParaRPr lang="en-US" dirty="0"/>
          </a:p>
        </p:txBody>
      </p:sp>
      <p:pic>
        <p:nvPicPr>
          <p:cNvPr id="4" name="Google Shape;132;g1173534b1e1_0_123">
            <a:extLst>
              <a:ext uri="{FF2B5EF4-FFF2-40B4-BE49-F238E27FC236}">
                <a16:creationId xmlns:a16="http://schemas.microsoft.com/office/drawing/2014/main" id="{C5580E52-1FEC-4D9E-BC26-28EAD6DDA357}"/>
              </a:ext>
            </a:extLst>
          </p:cNvPr>
          <p:cNvPicPr preferRelativeResize="0"/>
          <p:nvPr/>
        </p:nvPicPr>
        <p:blipFill>
          <a:blip r:embed="rId3">
            <a:alphaModFix/>
          </a:blip>
          <a:stretch>
            <a:fillRect/>
          </a:stretch>
        </p:blipFill>
        <p:spPr>
          <a:xfrm>
            <a:off x="340823" y="344011"/>
            <a:ext cx="6265177" cy="5917641"/>
          </a:xfrm>
          <a:prstGeom prst="rect">
            <a:avLst/>
          </a:prstGeom>
          <a:noFill/>
          <a:ln>
            <a:noFill/>
          </a:ln>
        </p:spPr>
      </p:pic>
      <p:pic>
        <p:nvPicPr>
          <p:cNvPr id="5" name="Google Shape;133;g1173534b1e1_0_123">
            <a:extLst>
              <a:ext uri="{FF2B5EF4-FFF2-40B4-BE49-F238E27FC236}">
                <a16:creationId xmlns:a16="http://schemas.microsoft.com/office/drawing/2014/main" id="{FCC1EE9A-BA61-4994-9793-B3E92DF5A39C}"/>
              </a:ext>
            </a:extLst>
          </p:cNvPr>
          <p:cNvPicPr preferRelativeResize="0"/>
          <p:nvPr/>
        </p:nvPicPr>
        <p:blipFill>
          <a:blip r:embed="rId4">
            <a:alphaModFix/>
          </a:blip>
          <a:stretch>
            <a:fillRect/>
          </a:stretch>
        </p:blipFill>
        <p:spPr>
          <a:xfrm>
            <a:off x="6868622" y="897609"/>
            <a:ext cx="4872339" cy="4827411"/>
          </a:xfrm>
          <a:prstGeom prst="rect">
            <a:avLst/>
          </a:prstGeom>
          <a:noFill/>
          <a:ln>
            <a:noFill/>
          </a:ln>
        </p:spPr>
      </p:pic>
      <p:sp>
        <p:nvSpPr>
          <p:cNvPr id="7" name="Google Shape;123;g1173534b1e1_0_104">
            <a:extLst>
              <a:ext uri="{FF2B5EF4-FFF2-40B4-BE49-F238E27FC236}">
                <a16:creationId xmlns:a16="http://schemas.microsoft.com/office/drawing/2014/main" id="{E778787A-04A2-489E-84A0-64999F800627}"/>
              </a:ext>
            </a:extLst>
          </p:cNvPr>
          <p:cNvSpPr txBox="1">
            <a:spLocks/>
          </p:cNvSpPr>
          <p:nvPr/>
        </p:nvSpPr>
        <p:spPr>
          <a:xfrm>
            <a:off x="6868622" y="5782813"/>
            <a:ext cx="5033818" cy="984381"/>
          </a:xfrm>
          <a:prstGeom prst="rect">
            <a:avLst/>
          </a:prstGeom>
        </p:spPr>
        <p:txBody>
          <a:bodyPr spcFirstLastPara="1" wrap="square" lIns="91425" tIns="45700" rIns="91425" bIns="45700" anchor="t" anchorCtr="0">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SzPts val="688"/>
              <a:buFont typeface="Wingdings 2" pitchFamily="18" charset="2"/>
              <a:buNone/>
            </a:pPr>
            <a:r>
              <a:rPr lang="en-US" sz="1400" dirty="0" err="1">
                <a:solidFill>
                  <a:schemeClr val="bg1"/>
                </a:solidFill>
                <a:ea typeface="Arial"/>
                <a:cs typeface="Arial"/>
                <a:sym typeface="Arial"/>
              </a:rPr>
              <a:t>Kligerman</a:t>
            </a:r>
            <a:r>
              <a:rPr lang="en-US" sz="1400" dirty="0">
                <a:solidFill>
                  <a:schemeClr val="bg1"/>
                </a:solidFill>
                <a:ea typeface="Arial"/>
                <a:cs typeface="Arial"/>
                <a:sym typeface="Arial"/>
              </a:rPr>
              <a:t> S, et al. Radiologic, Pathologic, Clinical, and Physiologic Findings of Electronic Cigarette or Vaping Product Use-associated Lung Injury (EVALI): Evolving Knowledge and Remaining Questions. Radiology. 2020;294(3):491-505</a:t>
            </a:r>
          </a:p>
        </p:txBody>
      </p:sp>
      <p:pic>
        <p:nvPicPr>
          <p:cNvPr id="8" name="Picture 7">
            <a:extLst>
              <a:ext uri="{FF2B5EF4-FFF2-40B4-BE49-F238E27FC236}">
                <a16:creationId xmlns:a16="http://schemas.microsoft.com/office/drawing/2014/main" id="{72CEE395-2AD6-4ACA-AEDC-05B4FC45D69E}"/>
              </a:ext>
            </a:extLst>
          </p:cNvPr>
          <p:cNvPicPr>
            <a:picLocks noChangeAspect="1"/>
          </p:cNvPicPr>
          <p:nvPr/>
        </p:nvPicPr>
        <p:blipFill>
          <a:blip r:embed="rId5"/>
          <a:stretch>
            <a:fillRect/>
          </a:stretch>
        </p:blipFill>
        <p:spPr>
          <a:xfrm>
            <a:off x="11243298" y="245827"/>
            <a:ext cx="864883" cy="1331513"/>
          </a:xfrm>
          <a:prstGeom prst="rect">
            <a:avLst/>
          </a:prstGeom>
        </p:spPr>
      </p:pic>
    </p:spTree>
    <p:extLst>
      <p:ext uri="{BB962C8B-B14F-4D97-AF65-F5344CB8AC3E}">
        <p14:creationId xmlns:p14="http://schemas.microsoft.com/office/powerpoint/2010/main" val="8838539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 name="Google Shape;142;g1173534b1e1_0_3">
            <a:extLst>
              <a:ext uri="{FF2B5EF4-FFF2-40B4-BE49-F238E27FC236}">
                <a16:creationId xmlns:a16="http://schemas.microsoft.com/office/drawing/2014/main" id="{42E58D8D-15D8-AE6B-AE1C-988CFE02B6C9}"/>
              </a:ext>
            </a:extLst>
          </p:cNvPr>
          <p:cNvPicPr preferRelativeResize="0"/>
          <p:nvPr/>
        </p:nvPicPr>
        <p:blipFill rotWithShape="1">
          <a:blip r:embed="rId3">
            <a:alphaModFix/>
          </a:blip>
          <a:srcRect l="57494"/>
          <a:stretch/>
        </p:blipFill>
        <p:spPr>
          <a:xfrm>
            <a:off x="3565919" y="2679700"/>
            <a:ext cx="4079481" cy="3600767"/>
          </a:xfrm>
          <a:prstGeom prst="rect">
            <a:avLst/>
          </a:prstGeom>
          <a:noFill/>
          <a:ln>
            <a:noFill/>
          </a:ln>
        </p:spPr>
      </p:pic>
      <p:sp>
        <p:nvSpPr>
          <p:cNvPr id="3" name="Content Placeholder 2">
            <a:extLst>
              <a:ext uri="{FF2B5EF4-FFF2-40B4-BE49-F238E27FC236}">
                <a16:creationId xmlns:a16="http://schemas.microsoft.com/office/drawing/2014/main" id="{1EA121F3-EFFB-4F98-AFFA-D08DAF3E1591}"/>
              </a:ext>
            </a:extLst>
          </p:cNvPr>
          <p:cNvSpPr>
            <a:spLocks noGrp="1"/>
          </p:cNvSpPr>
          <p:nvPr>
            <p:ph idx="1"/>
          </p:nvPr>
        </p:nvSpPr>
        <p:spPr>
          <a:xfrm>
            <a:off x="0" y="856253"/>
            <a:ext cx="3565919" cy="5710428"/>
          </a:xfrm>
        </p:spPr>
        <p:txBody>
          <a:bodyPr>
            <a:normAutofit/>
          </a:bodyPr>
          <a:lstStyle/>
          <a:p>
            <a:r>
              <a:rPr lang="en-MY" sz="2400" b="1" dirty="0">
                <a:solidFill>
                  <a:schemeClr val="bg1"/>
                </a:solidFill>
              </a:rPr>
              <a:t>CT Scan pattern:</a:t>
            </a:r>
            <a:endParaRPr lang="en-US" sz="2400" b="1" dirty="0">
              <a:solidFill>
                <a:schemeClr val="bg1"/>
              </a:solidFill>
            </a:endParaRPr>
          </a:p>
          <a:p>
            <a:r>
              <a:rPr lang="en-US" dirty="0">
                <a:solidFill>
                  <a:schemeClr val="bg1"/>
                </a:solidFill>
              </a:rPr>
              <a:t>acute lung injury (ALI), diffuse alveolar damage (DAD)                             </a:t>
            </a:r>
            <a:r>
              <a:rPr lang="en-US" dirty="0" err="1">
                <a:solidFill>
                  <a:schemeClr val="bg1"/>
                </a:solidFill>
              </a:rPr>
              <a:t>organising</a:t>
            </a:r>
            <a:r>
              <a:rPr lang="en-US" dirty="0">
                <a:solidFill>
                  <a:schemeClr val="bg1"/>
                </a:solidFill>
              </a:rPr>
              <a:t> pneumonia (OP) </a:t>
            </a:r>
          </a:p>
          <a:p>
            <a:pPr marL="468312" lvl="1" indent="-285750"/>
            <a:r>
              <a:rPr lang="en-US" dirty="0">
                <a:solidFill>
                  <a:schemeClr val="bg1"/>
                </a:solidFill>
              </a:rPr>
              <a:t>Bilateral symmetrical multifocal ground-glass opacities/ consolidation</a:t>
            </a:r>
          </a:p>
          <a:p>
            <a:pPr marL="468312" lvl="1" indent="-285750"/>
            <a:r>
              <a:rPr lang="en-US" dirty="0">
                <a:solidFill>
                  <a:schemeClr val="bg1"/>
                </a:solidFill>
              </a:rPr>
              <a:t>lobular and/or subpleural sparing </a:t>
            </a:r>
          </a:p>
          <a:p>
            <a:pPr marL="468312" lvl="1" indent="-285750"/>
            <a:r>
              <a:rPr lang="en-US" dirty="0" err="1">
                <a:solidFill>
                  <a:schemeClr val="bg1"/>
                </a:solidFill>
              </a:rPr>
              <a:t>peribronchovascular</a:t>
            </a:r>
            <a:r>
              <a:rPr lang="en-US" dirty="0">
                <a:solidFill>
                  <a:schemeClr val="bg1"/>
                </a:solidFill>
              </a:rPr>
              <a:t>  </a:t>
            </a:r>
            <a:r>
              <a:rPr lang="en-US" dirty="0" err="1">
                <a:solidFill>
                  <a:schemeClr val="bg1"/>
                </a:solidFill>
              </a:rPr>
              <a:t>interstitium</a:t>
            </a:r>
            <a:r>
              <a:rPr lang="en-US" dirty="0">
                <a:solidFill>
                  <a:schemeClr val="bg1"/>
                </a:solidFill>
              </a:rPr>
              <a:t> sparing</a:t>
            </a:r>
          </a:p>
          <a:p>
            <a:pPr marL="468312" lvl="1" indent="-285750"/>
            <a:r>
              <a:rPr lang="en-US" dirty="0">
                <a:solidFill>
                  <a:schemeClr val="bg1"/>
                </a:solidFill>
              </a:rPr>
              <a:t>Ill-defined centrilobular nodules</a:t>
            </a:r>
          </a:p>
          <a:p>
            <a:pPr marL="468312" lvl="1" indent="-285750"/>
            <a:r>
              <a:rPr lang="en-US" dirty="0">
                <a:solidFill>
                  <a:schemeClr val="bg1"/>
                </a:solidFill>
              </a:rPr>
              <a:t>Septal thickening - common </a:t>
            </a:r>
          </a:p>
          <a:p>
            <a:pPr marL="468312" lvl="1" indent="-285750"/>
            <a:r>
              <a:rPr lang="en-US" dirty="0">
                <a:solidFill>
                  <a:schemeClr val="bg1"/>
                </a:solidFill>
              </a:rPr>
              <a:t>Crazy paving</a:t>
            </a:r>
          </a:p>
          <a:p>
            <a:pPr marL="468312" lvl="1" indent="-285750"/>
            <a:r>
              <a:rPr lang="en-US" dirty="0">
                <a:solidFill>
                  <a:schemeClr val="bg1"/>
                </a:solidFill>
              </a:rPr>
              <a:t>Reverse halo or atoll signs</a:t>
            </a:r>
          </a:p>
          <a:p>
            <a:endParaRPr lang="en-MY" dirty="0">
              <a:solidFill>
                <a:schemeClr val="bg1"/>
              </a:solidFill>
            </a:endParaRPr>
          </a:p>
        </p:txBody>
      </p:sp>
      <p:sp>
        <p:nvSpPr>
          <p:cNvPr id="4" name="Slide Number Placeholder 3">
            <a:extLst>
              <a:ext uri="{FF2B5EF4-FFF2-40B4-BE49-F238E27FC236}">
                <a16:creationId xmlns:a16="http://schemas.microsoft.com/office/drawing/2014/main" id="{FFF47B28-9664-4369-8D2B-81266DF0306A}"/>
              </a:ext>
            </a:extLst>
          </p:cNvPr>
          <p:cNvSpPr>
            <a:spLocks noGrp="1"/>
          </p:cNvSpPr>
          <p:nvPr>
            <p:ph type="sldNum" sz="quarter" idx="12"/>
          </p:nvPr>
        </p:nvSpPr>
        <p:spPr>
          <a:xfrm>
            <a:off x="10582092" y="6280467"/>
            <a:ext cx="1530927" cy="365125"/>
          </a:xfrm>
        </p:spPr>
        <p:txBody>
          <a:bodyPr/>
          <a:lstStyle/>
          <a:p>
            <a:fld id="{4FAB73BC-B049-4115-A692-8D63A059BFB8}" type="slidenum">
              <a:rPr lang="en-US" smtClean="0"/>
              <a:pPr/>
              <a:t>11</a:t>
            </a:fld>
            <a:endParaRPr lang="en-US" dirty="0"/>
          </a:p>
        </p:txBody>
      </p:sp>
      <p:pic>
        <p:nvPicPr>
          <p:cNvPr id="7" name="Google Shape;142;g1173534b1e1_0_3">
            <a:extLst>
              <a:ext uri="{FF2B5EF4-FFF2-40B4-BE49-F238E27FC236}">
                <a16:creationId xmlns:a16="http://schemas.microsoft.com/office/drawing/2014/main" id="{29101F1A-D6A4-4BD8-AE8F-CCDA3DF5B648}"/>
              </a:ext>
            </a:extLst>
          </p:cNvPr>
          <p:cNvPicPr preferRelativeResize="0"/>
          <p:nvPr/>
        </p:nvPicPr>
        <p:blipFill rotWithShape="1">
          <a:blip r:embed="rId3">
            <a:alphaModFix/>
          </a:blip>
          <a:srcRect r="42506" b="1158"/>
          <a:stretch/>
        </p:blipFill>
        <p:spPr>
          <a:xfrm>
            <a:off x="6934200" y="246354"/>
            <a:ext cx="4279900" cy="3322346"/>
          </a:xfrm>
          <a:prstGeom prst="rect">
            <a:avLst/>
          </a:prstGeom>
          <a:noFill/>
          <a:ln>
            <a:noFill/>
          </a:ln>
        </p:spPr>
      </p:pic>
      <p:sp>
        <p:nvSpPr>
          <p:cNvPr id="8" name="Google Shape;143;g1173534b1e1_0_3">
            <a:extLst>
              <a:ext uri="{FF2B5EF4-FFF2-40B4-BE49-F238E27FC236}">
                <a16:creationId xmlns:a16="http://schemas.microsoft.com/office/drawing/2014/main" id="{4DA54F2C-58A1-4307-A1FC-5F3F66345A11}"/>
              </a:ext>
            </a:extLst>
          </p:cNvPr>
          <p:cNvSpPr txBox="1">
            <a:spLocks/>
          </p:cNvSpPr>
          <p:nvPr/>
        </p:nvSpPr>
        <p:spPr>
          <a:xfrm>
            <a:off x="8133494" y="4115740"/>
            <a:ext cx="2665965" cy="1617687"/>
          </a:xfrm>
          <a:prstGeom prst="rect">
            <a:avLst/>
          </a:prstGeom>
        </p:spPr>
        <p:txBody>
          <a:bodyPr spcFirstLastPara="1" wrap="square" lIns="91425" tIns="45700" rIns="91425" bIns="45700" anchor="t" anchorCtr="0">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95000"/>
              </a:lnSpc>
              <a:spcBef>
                <a:spcPts val="0"/>
              </a:spcBef>
              <a:buFont typeface="Wingdings 2" pitchFamily="18" charset="2"/>
              <a:buNone/>
            </a:pPr>
            <a:r>
              <a:rPr lang="en-MY" sz="1400" b="0" i="0" dirty="0" err="1">
                <a:solidFill>
                  <a:schemeClr val="bg1"/>
                </a:solidFill>
                <a:effectLst/>
              </a:rPr>
              <a:t>Kligerman</a:t>
            </a:r>
            <a:r>
              <a:rPr lang="en-MY" sz="1400" b="0" i="0" dirty="0">
                <a:solidFill>
                  <a:schemeClr val="bg1"/>
                </a:solidFill>
                <a:effectLst/>
              </a:rPr>
              <a:t> SJ, et al. CT Findings and Patterns of e-Cigarette or Vaping Product Use-Associated Lung Injury: A </a:t>
            </a:r>
            <a:r>
              <a:rPr lang="en-MY" sz="1400" b="0" i="0" dirty="0" err="1">
                <a:solidFill>
                  <a:schemeClr val="bg1"/>
                </a:solidFill>
                <a:effectLst/>
              </a:rPr>
              <a:t>Multicenter</a:t>
            </a:r>
            <a:r>
              <a:rPr lang="en-MY" sz="1400" b="0" i="0" dirty="0">
                <a:solidFill>
                  <a:schemeClr val="bg1"/>
                </a:solidFill>
                <a:effectLst/>
              </a:rPr>
              <a:t> Cohort of 160 Cases. Chest. 2021;160(4):1492-1511</a:t>
            </a:r>
            <a:endParaRPr lang="en-MY" sz="1400" dirty="0">
              <a:solidFill>
                <a:schemeClr val="bg1"/>
              </a:solidFill>
              <a:highlight>
                <a:srgbClr val="FFFFFF"/>
              </a:highlight>
              <a:ea typeface="Arial"/>
              <a:cs typeface="Arial"/>
              <a:sym typeface="Arial"/>
            </a:endParaRPr>
          </a:p>
          <a:p>
            <a:pPr marL="0" indent="0" algn="just">
              <a:lnSpc>
                <a:spcPct val="95000"/>
              </a:lnSpc>
              <a:spcBef>
                <a:spcPts val="0"/>
              </a:spcBef>
              <a:buFont typeface="Wingdings 2" pitchFamily="18" charset="2"/>
              <a:buNone/>
            </a:pPr>
            <a:endParaRPr lang="en-US" sz="1100" dirty="0">
              <a:solidFill>
                <a:schemeClr val="bg1"/>
              </a:solidFill>
            </a:endParaRPr>
          </a:p>
        </p:txBody>
      </p:sp>
      <p:pic>
        <p:nvPicPr>
          <p:cNvPr id="9" name="Picture 8">
            <a:extLst>
              <a:ext uri="{FF2B5EF4-FFF2-40B4-BE49-F238E27FC236}">
                <a16:creationId xmlns:a16="http://schemas.microsoft.com/office/drawing/2014/main" id="{CA710A71-DBA3-460D-BA06-16AE0FF40C0C}"/>
              </a:ext>
            </a:extLst>
          </p:cNvPr>
          <p:cNvPicPr>
            <a:picLocks noChangeAspect="1"/>
          </p:cNvPicPr>
          <p:nvPr/>
        </p:nvPicPr>
        <p:blipFill>
          <a:blip r:embed="rId4"/>
          <a:stretch>
            <a:fillRect/>
          </a:stretch>
        </p:blipFill>
        <p:spPr>
          <a:xfrm>
            <a:off x="11079954" y="42310"/>
            <a:ext cx="1050767" cy="1617687"/>
          </a:xfrm>
          <a:prstGeom prst="rect">
            <a:avLst/>
          </a:prstGeom>
        </p:spPr>
      </p:pic>
    </p:spTree>
    <p:extLst>
      <p:ext uri="{BB962C8B-B14F-4D97-AF65-F5344CB8AC3E}">
        <p14:creationId xmlns:p14="http://schemas.microsoft.com/office/powerpoint/2010/main" val="12173147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48"/>
        <p:cNvGrpSpPr/>
        <p:nvPr/>
      </p:nvGrpSpPr>
      <p:grpSpPr>
        <a:xfrm>
          <a:off x="0" y="0"/>
          <a:ext cx="0" cy="0"/>
          <a:chOff x="0" y="0"/>
          <a:chExt cx="0" cy="0"/>
        </a:xfrm>
      </p:grpSpPr>
      <p:pic>
        <p:nvPicPr>
          <p:cNvPr id="149" name="Google Shape;149;g1173534b1e1_0_12"/>
          <p:cNvPicPr preferRelativeResize="0"/>
          <p:nvPr/>
        </p:nvPicPr>
        <p:blipFill>
          <a:blip r:embed="rId3">
            <a:alphaModFix/>
          </a:blip>
          <a:stretch>
            <a:fillRect/>
          </a:stretch>
        </p:blipFill>
        <p:spPr>
          <a:xfrm>
            <a:off x="2497586" y="214690"/>
            <a:ext cx="8764400" cy="5850835"/>
          </a:xfrm>
          <a:prstGeom prst="rect">
            <a:avLst/>
          </a:prstGeom>
          <a:noFill/>
          <a:ln>
            <a:noFill/>
          </a:ln>
        </p:spPr>
      </p:pic>
      <p:sp>
        <p:nvSpPr>
          <p:cNvPr id="150" name="Google Shape;150;g1173534b1e1_0_12"/>
          <p:cNvSpPr txBox="1">
            <a:spLocks noGrp="1"/>
          </p:cNvSpPr>
          <p:nvPr>
            <p:ph type="body" idx="2"/>
          </p:nvPr>
        </p:nvSpPr>
        <p:spPr>
          <a:xfrm>
            <a:off x="2743200" y="6198755"/>
            <a:ext cx="6652260" cy="522720"/>
          </a:xfrm>
          <a:prstGeom prst="rect">
            <a:avLst/>
          </a:prstGeom>
        </p:spPr>
        <p:txBody>
          <a:bodyPr spcFirstLastPara="1" wrap="square" lIns="91425" tIns="45700" rIns="91425" bIns="45700" anchor="t" anchorCtr="0">
            <a:noAutofit/>
          </a:bodyPr>
          <a:lstStyle/>
          <a:p>
            <a:pPr marL="0" indent="0" algn="just">
              <a:lnSpc>
                <a:spcPct val="95000"/>
              </a:lnSpc>
              <a:spcBef>
                <a:spcPts val="0"/>
              </a:spcBef>
              <a:buNone/>
            </a:pPr>
            <a:r>
              <a:rPr lang="en-MY" sz="1400" b="0" i="0" dirty="0" err="1">
                <a:solidFill>
                  <a:schemeClr val="tx1"/>
                </a:solidFill>
                <a:effectLst/>
              </a:rPr>
              <a:t>Kligerman</a:t>
            </a:r>
            <a:r>
              <a:rPr lang="en-MY" sz="1400" b="0" i="0" dirty="0">
                <a:solidFill>
                  <a:schemeClr val="tx1"/>
                </a:solidFill>
                <a:effectLst/>
              </a:rPr>
              <a:t> SJ, et al. CT Findings and Patterns of e-Cigarette or Vaping Product Use-Associated Lung Injury: A </a:t>
            </a:r>
            <a:r>
              <a:rPr lang="en-MY" sz="1400" b="0" i="0" dirty="0" err="1">
                <a:solidFill>
                  <a:schemeClr val="tx1"/>
                </a:solidFill>
                <a:effectLst/>
              </a:rPr>
              <a:t>Multicenter</a:t>
            </a:r>
            <a:r>
              <a:rPr lang="en-MY" sz="1400" b="0" i="0" dirty="0">
                <a:solidFill>
                  <a:schemeClr val="tx1"/>
                </a:solidFill>
                <a:effectLst/>
              </a:rPr>
              <a:t> Cohort of 160 Cases. Chest. 2021;160(4):1492-1511</a:t>
            </a:r>
            <a:endParaRPr lang="en-MY" sz="1400" dirty="0">
              <a:solidFill>
                <a:schemeClr val="tx1"/>
              </a:solidFill>
              <a:highlight>
                <a:srgbClr val="FFFFFF"/>
              </a:highlight>
              <a:ea typeface="Arial"/>
              <a:cs typeface="Arial"/>
              <a:sym typeface="Arial"/>
            </a:endParaRPr>
          </a:p>
          <a:p>
            <a:pPr marL="0" lvl="0" indent="0" algn="just" rtl="0">
              <a:lnSpc>
                <a:spcPct val="95000"/>
              </a:lnSpc>
              <a:spcBef>
                <a:spcPts val="0"/>
              </a:spcBef>
              <a:spcAft>
                <a:spcPts val="0"/>
              </a:spcAft>
              <a:buNone/>
            </a:pPr>
            <a:endParaRPr sz="1400" dirty="0">
              <a:solidFill>
                <a:srgbClr val="333333"/>
              </a:solidFill>
              <a:highlight>
                <a:srgbClr val="FFFFFF"/>
              </a:highlight>
              <a:ea typeface="Arial"/>
              <a:cs typeface="Arial"/>
              <a:sym typeface="Arial"/>
            </a:endParaRPr>
          </a:p>
          <a:p>
            <a:pPr marL="0" lvl="0" indent="0" algn="ctr" rtl="0">
              <a:lnSpc>
                <a:spcPct val="70000"/>
              </a:lnSpc>
              <a:spcBef>
                <a:spcPts val="1000"/>
              </a:spcBef>
              <a:spcAft>
                <a:spcPts val="0"/>
              </a:spcAft>
              <a:buSzPts val="275"/>
              <a:buNone/>
            </a:pPr>
            <a:endParaRPr sz="1100" dirty="0"/>
          </a:p>
        </p:txBody>
      </p:sp>
      <p:sp>
        <p:nvSpPr>
          <p:cNvPr id="2" name="Slide Number Placeholder 1">
            <a:extLst>
              <a:ext uri="{FF2B5EF4-FFF2-40B4-BE49-F238E27FC236}">
                <a16:creationId xmlns:a16="http://schemas.microsoft.com/office/drawing/2014/main" id="{06533964-515D-412B-94EB-2A4530B2A2A8}"/>
              </a:ext>
            </a:extLst>
          </p:cNvPr>
          <p:cNvSpPr>
            <a:spLocks noGrp="1"/>
          </p:cNvSpPr>
          <p:nvPr>
            <p:ph type="sldNum" sz="quarter" idx="12"/>
          </p:nvPr>
        </p:nvSpPr>
        <p:spPr/>
        <p:txBody>
          <a:bodyPr/>
          <a:lstStyle/>
          <a:p>
            <a:fld id="{4FAB73BC-B049-4115-A692-8D63A059BFB8}" type="slidenum">
              <a:rPr lang="en-US" smtClean="0"/>
              <a:pPr/>
              <a:t>12</a:t>
            </a:fld>
            <a:endParaRPr lang="en-US" dirty="0"/>
          </a:p>
        </p:txBody>
      </p:sp>
      <p:pic>
        <p:nvPicPr>
          <p:cNvPr id="5" name="Picture 4">
            <a:extLst>
              <a:ext uri="{FF2B5EF4-FFF2-40B4-BE49-F238E27FC236}">
                <a16:creationId xmlns:a16="http://schemas.microsoft.com/office/drawing/2014/main" id="{92A9DA8A-F9A7-4DAB-A15A-3D07CB8C43B7}"/>
              </a:ext>
            </a:extLst>
          </p:cNvPr>
          <p:cNvPicPr>
            <a:picLocks noChangeAspect="1"/>
          </p:cNvPicPr>
          <p:nvPr/>
        </p:nvPicPr>
        <p:blipFill>
          <a:blip r:embed="rId4"/>
          <a:stretch>
            <a:fillRect/>
          </a:stretch>
        </p:blipFill>
        <p:spPr>
          <a:xfrm>
            <a:off x="10769733" y="5237018"/>
            <a:ext cx="1050767" cy="1617687"/>
          </a:xfrm>
          <a:prstGeom prst="rect">
            <a:avLst/>
          </a:prstGeom>
        </p:spPr>
      </p:pic>
      <p:sp>
        <p:nvSpPr>
          <p:cNvPr id="6" name="Title 1">
            <a:extLst>
              <a:ext uri="{FF2B5EF4-FFF2-40B4-BE49-F238E27FC236}">
                <a16:creationId xmlns:a16="http://schemas.microsoft.com/office/drawing/2014/main" id="{D7B51D49-03E6-4938-B275-88F5F54BA415}"/>
              </a:ext>
            </a:extLst>
          </p:cNvPr>
          <p:cNvSpPr>
            <a:spLocks noGrp="1"/>
          </p:cNvSpPr>
          <p:nvPr>
            <p:ph type="title"/>
          </p:nvPr>
        </p:nvSpPr>
        <p:spPr>
          <a:xfrm>
            <a:off x="252919" y="1123837"/>
            <a:ext cx="2947482" cy="4601183"/>
          </a:xfrm>
        </p:spPr>
        <p:txBody>
          <a:bodyPr/>
          <a:lstStyle/>
          <a:p>
            <a:r>
              <a:rPr lang="en-MY" b="1" dirty="0"/>
              <a:t>CT pattern:</a:t>
            </a:r>
            <a:br>
              <a:rPr lang="en-MY" b="1" dirty="0"/>
            </a:br>
            <a:r>
              <a:rPr lang="en-MY" b="1" dirty="0"/>
              <a:t>ALI</a:t>
            </a:r>
            <a:br>
              <a:rPr lang="en-MY" b="1" dirty="0"/>
            </a:br>
            <a:endParaRPr lang="en-MY"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54"/>
        <p:cNvGrpSpPr/>
        <p:nvPr/>
      </p:nvGrpSpPr>
      <p:grpSpPr>
        <a:xfrm>
          <a:off x="0" y="0"/>
          <a:ext cx="0" cy="0"/>
          <a:chOff x="0" y="0"/>
          <a:chExt cx="0" cy="0"/>
        </a:xfrm>
      </p:grpSpPr>
      <p:pic>
        <p:nvPicPr>
          <p:cNvPr id="157" name="Google Shape;157;p4"/>
          <p:cNvPicPr preferRelativeResize="0"/>
          <p:nvPr/>
        </p:nvPicPr>
        <p:blipFill rotWithShape="1">
          <a:blip r:embed="rId3">
            <a:alphaModFix/>
          </a:blip>
          <a:srcRect b="68269"/>
          <a:stretch/>
        </p:blipFill>
        <p:spPr>
          <a:xfrm>
            <a:off x="24630" y="381475"/>
            <a:ext cx="3782826" cy="2640173"/>
          </a:xfrm>
          <a:prstGeom prst="rect">
            <a:avLst/>
          </a:prstGeom>
          <a:noFill/>
          <a:ln>
            <a:noFill/>
          </a:ln>
        </p:spPr>
      </p:pic>
      <p:pic>
        <p:nvPicPr>
          <p:cNvPr id="155" name="Google Shape;155;p4"/>
          <p:cNvPicPr preferRelativeResize="0"/>
          <p:nvPr/>
        </p:nvPicPr>
        <p:blipFill rotWithShape="1">
          <a:blip r:embed="rId3">
            <a:alphaModFix/>
          </a:blip>
          <a:srcRect t="30674" b="33084"/>
          <a:stretch/>
        </p:blipFill>
        <p:spPr>
          <a:xfrm>
            <a:off x="3761735" y="1691350"/>
            <a:ext cx="3958824" cy="3155701"/>
          </a:xfrm>
          <a:prstGeom prst="rect">
            <a:avLst/>
          </a:prstGeom>
          <a:noFill/>
          <a:ln>
            <a:noFill/>
          </a:ln>
        </p:spPr>
      </p:pic>
      <p:pic>
        <p:nvPicPr>
          <p:cNvPr id="158" name="Google Shape;158;p4"/>
          <p:cNvPicPr preferRelativeResize="0"/>
          <p:nvPr/>
        </p:nvPicPr>
        <p:blipFill rotWithShape="1">
          <a:blip r:embed="rId3">
            <a:alphaModFix/>
          </a:blip>
          <a:srcRect t="66232"/>
          <a:stretch/>
        </p:blipFill>
        <p:spPr>
          <a:xfrm>
            <a:off x="7691155" y="2828950"/>
            <a:ext cx="4094176" cy="3040902"/>
          </a:xfrm>
          <a:prstGeom prst="rect">
            <a:avLst/>
          </a:prstGeom>
          <a:noFill/>
          <a:ln>
            <a:noFill/>
          </a:ln>
        </p:spPr>
      </p:pic>
      <p:sp>
        <p:nvSpPr>
          <p:cNvPr id="2" name="Slide Number Placeholder 1">
            <a:extLst>
              <a:ext uri="{FF2B5EF4-FFF2-40B4-BE49-F238E27FC236}">
                <a16:creationId xmlns:a16="http://schemas.microsoft.com/office/drawing/2014/main" id="{5456F5D9-54CF-4DB0-9855-BEC002E7E289}"/>
              </a:ext>
            </a:extLst>
          </p:cNvPr>
          <p:cNvSpPr>
            <a:spLocks noGrp="1"/>
          </p:cNvSpPr>
          <p:nvPr>
            <p:ph type="sldNum" sz="quarter" idx="12"/>
          </p:nvPr>
        </p:nvSpPr>
        <p:spPr/>
        <p:txBody>
          <a:bodyPr/>
          <a:lstStyle/>
          <a:p>
            <a:fld id="{4FAB73BC-B049-4115-A692-8D63A059BFB8}" type="slidenum">
              <a:rPr lang="en-US" smtClean="0"/>
              <a:pPr/>
              <a:t>13</a:t>
            </a:fld>
            <a:endParaRPr lang="en-US" dirty="0"/>
          </a:p>
        </p:txBody>
      </p:sp>
      <p:pic>
        <p:nvPicPr>
          <p:cNvPr id="7" name="Picture 6">
            <a:extLst>
              <a:ext uri="{FF2B5EF4-FFF2-40B4-BE49-F238E27FC236}">
                <a16:creationId xmlns:a16="http://schemas.microsoft.com/office/drawing/2014/main" id="{D184D73D-300C-4AE0-82FC-820C97225E64}"/>
              </a:ext>
            </a:extLst>
          </p:cNvPr>
          <p:cNvPicPr>
            <a:picLocks noChangeAspect="1"/>
          </p:cNvPicPr>
          <p:nvPr/>
        </p:nvPicPr>
        <p:blipFill>
          <a:blip r:embed="rId4"/>
          <a:stretch>
            <a:fillRect/>
          </a:stretch>
        </p:blipFill>
        <p:spPr>
          <a:xfrm>
            <a:off x="11057094" y="68765"/>
            <a:ext cx="1050767" cy="1617687"/>
          </a:xfrm>
          <a:prstGeom prst="rect">
            <a:avLst/>
          </a:prstGeom>
        </p:spPr>
      </p:pic>
      <p:sp>
        <p:nvSpPr>
          <p:cNvPr id="10" name="Google Shape;150;g1173534b1e1_0_12">
            <a:extLst>
              <a:ext uri="{FF2B5EF4-FFF2-40B4-BE49-F238E27FC236}">
                <a16:creationId xmlns:a16="http://schemas.microsoft.com/office/drawing/2014/main" id="{98D0AAEC-33E4-4D03-9504-856A03F606FC}"/>
              </a:ext>
            </a:extLst>
          </p:cNvPr>
          <p:cNvSpPr txBox="1">
            <a:spLocks/>
          </p:cNvSpPr>
          <p:nvPr/>
        </p:nvSpPr>
        <p:spPr>
          <a:xfrm>
            <a:off x="2743200" y="6198755"/>
            <a:ext cx="6652260" cy="522720"/>
          </a:xfrm>
          <a:prstGeom prst="rect">
            <a:avLst/>
          </a:prstGeom>
        </p:spPr>
        <p:txBody>
          <a:bodyPr spcFirstLastPara="1" vert="horz" wrap="square" lIns="91425" tIns="45700" rIns="91425" bIns="45700" rtlCol="0" anchor="t" anchorCtr="0">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95000"/>
              </a:lnSpc>
              <a:spcBef>
                <a:spcPts val="0"/>
              </a:spcBef>
              <a:buFont typeface="Wingdings 2" pitchFamily="18" charset="2"/>
              <a:buNone/>
            </a:pPr>
            <a:r>
              <a:rPr lang="en-US" sz="1400" dirty="0" err="1">
                <a:solidFill>
                  <a:schemeClr val="bg1"/>
                </a:solidFill>
              </a:rPr>
              <a:t>Kligerman</a:t>
            </a:r>
            <a:r>
              <a:rPr lang="en-US" sz="1400" dirty="0">
                <a:solidFill>
                  <a:schemeClr val="bg1"/>
                </a:solidFill>
              </a:rPr>
              <a:t> SJ, et al. CT Findings and Patterns of e-Cigarette or Vaping Product Use-Associated Lung Injury: A Multicenter Cohort of 160 Cases. Chest. 2021;160(4):1492-1511</a:t>
            </a:r>
            <a:endParaRPr lang="en-US" sz="1400" dirty="0">
              <a:solidFill>
                <a:schemeClr val="bg1"/>
              </a:solidFill>
              <a:highlight>
                <a:srgbClr val="FFFFFF"/>
              </a:highlight>
              <a:ea typeface="Arial"/>
              <a:cs typeface="Arial"/>
              <a:sym typeface="Arial"/>
            </a:endParaRPr>
          </a:p>
          <a:p>
            <a:pPr marL="0" indent="0" algn="just">
              <a:lnSpc>
                <a:spcPct val="95000"/>
              </a:lnSpc>
              <a:spcBef>
                <a:spcPts val="0"/>
              </a:spcBef>
              <a:buFont typeface="Wingdings 2" pitchFamily="18" charset="2"/>
              <a:buNone/>
            </a:pPr>
            <a:endParaRPr lang="en-US" sz="1400" dirty="0">
              <a:solidFill>
                <a:schemeClr val="bg1"/>
              </a:solidFill>
              <a:highlight>
                <a:srgbClr val="FFFFFF"/>
              </a:highlight>
              <a:ea typeface="Arial"/>
              <a:cs typeface="Arial"/>
              <a:sym typeface="Arial"/>
            </a:endParaRPr>
          </a:p>
          <a:p>
            <a:pPr marL="0" indent="0" algn="ctr">
              <a:lnSpc>
                <a:spcPct val="70000"/>
              </a:lnSpc>
              <a:spcBef>
                <a:spcPts val="1000"/>
              </a:spcBef>
              <a:buSzPts val="275"/>
              <a:buFont typeface="Wingdings 2" pitchFamily="18" charset="2"/>
              <a:buNone/>
            </a:pPr>
            <a:endParaRPr lang="en-US" sz="1100" dirty="0">
              <a:solidFill>
                <a:schemeClr val="bg1"/>
              </a:solidFill>
            </a:endParaRPr>
          </a:p>
        </p:txBody>
      </p:sp>
      <p:sp>
        <p:nvSpPr>
          <p:cNvPr id="9" name="Title 1">
            <a:extLst>
              <a:ext uri="{FF2B5EF4-FFF2-40B4-BE49-F238E27FC236}">
                <a16:creationId xmlns:a16="http://schemas.microsoft.com/office/drawing/2014/main" id="{8C2A4490-B489-4102-B261-2F038C8AE3FF}"/>
              </a:ext>
            </a:extLst>
          </p:cNvPr>
          <p:cNvSpPr>
            <a:spLocks noGrp="1"/>
          </p:cNvSpPr>
          <p:nvPr>
            <p:ph type="title"/>
          </p:nvPr>
        </p:nvSpPr>
        <p:spPr>
          <a:xfrm>
            <a:off x="282662" y="2445026"/>
            <a:ext cx="2947482" cy="3753729"/>
          </a:xfrm>
        </p:spPr>
        <p:txBody>
          <a:bodyPr/>
          <a:lstStyle/>
          <a:p>
            <a:r>
              <a:rPr lang="en-MY" b="1" dirty="0"/>
              <a:t>Organising pneumonia</a:t>
            </a:r>
            <a:br>
              <a:rPr lang="en-MY" b="1" dirty="0"/>
            </a:br>
            <a:r>
              <a:rPr lang="en-MY" b="1" dirty="0"/>
              <a:t>pattern in EVALI</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693BEE-9DC8-41ED-8542-76D9D9700B30}"/>
              </a:ext>
            </a:extLst>
          </p:cNvPr>
          <p:cNvSpPr>
            <a:spLocks noGrp="1"/>
          </p:cNvSpPr>
          <p:nvPr>
            <p:ph type="title"/>
          </p:nvPr>
        </p:nvSpPr>
        <p:spPr>
          <a:xfrm>
            <a:off x="252919" y="1123837"/>
            <a:ext cx="2947482" cy="3759589"/>
          </a:xfrm>
        </p:spPr>
        <p:txBody>
          <a:bodyPr>
            <a:normAutofit/>
          </a:bodyPr>
          <a:lstStyle/>
          <a:p>
            <a:r>
              <a:rPr lang="en-MY" sz="2800" b="1" dirty="0"/>
              <a:t>Other</a:t>
            </a:r>
            <a:r>
              <a:rPr lang="en-MY" b="1" dirty="0"/>
              <a:t> </a:t>
            </a:r>
            <a:r>
              <a:rPr lang="en-MY" sz="2800" b="1" dirty="0"/>
              <a:t>CT findings</a:t>
            </a:r>
            <a:br>
              <a:rPr lang="en-MY" sz="2800" b="1" dirty="0"/>
            </a:br>
            <a:r>
              <a:rPr lang="en-MY" sz="2800" b="1" dirty="0"/>
              <a:t>    ILS</a:t>
            </a:r>
          </a:p>
        </p:txBody>
      </p:sp>
      <p:sp>
        <p:nvSpPr>
          <p:cNvPr id="3" name="Content Placeholder 2">
            <a:extLst>
              <a:ext uri="{FF2B5EF4-FFF2-40B4-BE49-F238E27FC236}">
                <a16:creationId xmlns:a16="http://schemas.microsoft.com/office/drawing/2014/main" id="{FEF5B7D6-FC06-4775-9498-94CDBED432B1}"/>
              </a:ext>
            </a:extLst>
          </p:cNvPr>
          <p:cNvSpPr>
            <a:spLocks noGrp="1"/>
          </p:cNvSpPr>
          <p:nvPr>
            <p:ph idx="1"/>
          </p:nvPr>
        </p:nvSpPr>
        <p:spPr>
          <a:xfrm>
            <a:off x="3451860" y="990600"/>
            <a:ext cx="2073486" cy="4819763"/>
          </a:xfrm>
        </p:spPr>
        <p:txBody>
          <a:bodyPr>
            <a:normAutofit fontScale="85000" lnSpcReduction="10000"/>
          </a:bodyPr>
          <a:lstStyle/>
          <a:p>
            <a:endParaRPr lang="en-US" sz="2600" dirty="0">
              <a:solidFill>
                <a:schemeClr val="tx1"/>
              </a:solidFill>
            </a:endParaRPr>
          </a:p>
          <a:p>
            <a:r>
              <a:rPr lang="en-US" sz="2600" dirty="0">
                <a:solidFill>
                  <a:schemeClr val="tx1"/>
                </a:solidFill>
              </a:rPr>
              <a:t>Other less commonly described patterns of ALI in EVALI:</a:t>
            </a:r>
          </a:p>
          <a:p>
            <a:pPr marL="358775" lvl="1" indent="-176213"/>
            <a:r>
              <a:rPr lang="en-MY" sz="2200" dirty="0">
                <a:solidFill>
                  <a:schemeClr val="tx1"/>
                </a:solidFill>
              </a:rPr>
              <a:t>Diffuse alveolar haemorrhage (DAH)</a:t>
            </a:r>
          </a:p>
          <a:p>
            <a:pPr marL="541338" lvl="2" indent="-182563"/>
            <a:r>
              <a:rPr lang="en-US" sz="1900" dirty="0">
                <a:solidFill>
                  <a:schemeClr val="tx1"/>
                </a:solidFill>
              </a:rPr>
              <a:t>Multifocal ground-glass opacities, with or without consolidation &amp; often with poorly defined centrilobular nodules</a:t>
            </a:r>
            <a:endParaRPr lang="en-US" sz="2800" dirty="0">
              <a:solidFill>
                <a:schemeClr val="tx1"/>
              </a:solidFill>
            </a:endParaRPr>
          </a:p>
          <a:p>
            <a:endParaRPr lang="en-MY" dirty="0"/>
          </a:p>
        </p:txBody>
      </p:sp>
      <p:sp>
        <p:nvSpPr>
          <p:cNvPr id="4" name="Slide Number Placeholder 3">
            <a:extLst>
              <a:ext uri="{FF2B5EF4-FFF2-40B4-BE49-F238E27FC236}">
                <a16:creationId xmlns:a16="http://schemas.microsoft.com/office/drawing/2014/main" id="{63D04973-A17A-4AB6-AD3A-3EF910187643}"/>
              </a:ext>
            </a:extLst>
          </p:cNvPr>
          <p:cNvSpPr>
            <a:spLocks noGrp="1"/>
          </p:cNvSpPr>
          <p:nvPr>
            <p:ph type="sldNum" sz="quarter" idx="12"/>
          </p:nvPr>
        </p:nvSpPr>
        <p:spPr/>
        <p:txBody>
          <a:bodyPr/>
          <a:lstStyle/>
          <a:p>
            <a:fld id="{4FAB73BC-B049-4115-A692-8D63A059BFB8}" type="slidenum">
              <a:rPr lang="en-US" smtClean="0"/>
              <a:pPr/>
              <a:t>14</a:t>
            </a:fld>
            <a:endParaRPr lang="en-US" dirty="0"/>
          </a:p>
        </p:txBody>
      </p:sp>
      <p:pic>
        <p:nvPicPr>
          <p:cNvPr id="5" name="Google Shape;166;p5">
            <a:extLst>
              <a:ext uri="{FF2B5EF4-FFF2-40B4-BE49-F238E27FC236}">
                <a16:creationId xmlns:a16="http://schemas.microsoft.com/office/drawing/2014/main" id="{D2DA6EC5-7A87-4BE6-96D4-A83DBE11AA42}"/>
              </a:ext>
            </a:extLst>
          </p:cNvPr>
          <p:cNvPicPr preferRelativeResize="0"/>
          <p:nvPr/>
        </p:nvPicPr>
        <p:blipFill>
          <a:blip r:embed="rId3">
            <a:alphaModFix/>
          </a:blip>
          <a:stretch>
            <a:fillRect/>
          </a:stretch>
        </p:blipFill>
        <p:spPr>
          <a:xfrm>
            <a:off x="4179994" y="243840"/>
            <a:ext cx="6454141" cy="6112510"/>
          </a:xfrm>
          <a:prstGeom prst="rect">
            <a:avLst/>
          </a:prstGeom>
          <a:noFill/>
          <a:ln>
            <a:noFill/>
          </a:ln>
        </p:spPr>
      </p:pic>
      <p:pic>
        <p:nvPicPr>
          <p:cNvPr id="6" name="Picture 5">
            <a:extLst>
              <a:ext uri="{FF2B5EF4-FFF2-40B4-BE49-F238E27FC236}">
                <a16:creationId xmlns:a16="http://schemas.microsoft.com/office/drawing/2014/main" id="{E20D390D-8009-4170-8F83-1C78FD26F679}"/>
              </a:ext>
            </a:extLst>
          </p:cNvPr>
          <p:cNvPicPr>
            <a:picLocks noChangeAspect="1"/>
          </p:cNvPicPr>
          <p:nvPr/>
        </p:nvPicPr>
        <p:blipFill>
          <a:blip r:embed="rId4"/>
          <a:stretch>
            <a:fillRect/>
          </a:stretch>
        </p:blipFill>
        <p:spPr>
          <a:xfrm>
            <a:off x="10769733" y="5237018"/>
            <a:ext cx="1050767" cy="1617687"/>
          </a:xfrm>
          <a:prstGeom prst="rect">
            <a:avLst/>
          </a:prstGeom>
        </p:spPr>
      </p:pic>
    </p:spTree>
    <p:extLst>
      <p:ext uri="{BB962C8B-B14F-4D97-AF65-F5344CB8AC3E}">
        <p14:creationId xmlns:p14="http://schemas.microsoft.com/office/powerpoint/2010/main" val="42738656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64616A3-7252-4171-82E3-8B12DC7EF1A0}"/>
              </a:ext>
            </a:extLst>
          </p:cNvPr>
          <p:cNvSpPr>
            <a:spLocks noGrp="1"/>
          </p:cNvSpPr>
          <p:nvPr>
            <p:ph idx="1"/>
          </p:nvPr>
        </p:nvSpPr>
        <p:spPr>
          <a:xfrm>
            <a:off x="44078" y="1021411"/>
            <a:ext cx="3445501" cy="5120640"/>
          </a:xfrm>
        </p:spPr>
        <p:txBody>
          <a:bodyPr>
            <a:normAutofit/>
          </a:bodyPr>
          <a:lstStyle/>
          <a:p>
            <a:r>
              <a:rPr lang="en-MY" dirty="0">
                <a:solidFill>
                  <a:schemeClr val="bg1"/>
                </a:solidFill>
              </a:rPr>
              <a:t>Acute eosinophilic pneumonia-like pattern (AEP)</a:t>
            </a:r>
          </a:p>
          <a:p>
            <a:pPr marL="358775" lvl="1" indent="-176213"/>
            <a:r>
              <a:rPr lang="en-MY" sz="2000" dirty="0">
                <a:solidFill>
                  <a:schemeClr val="bg1"/>
                </a:solidFill>
              </a:rPr>
              <a:t>Associated with smooth interlobular septal thickening &amp; pleural effusions secondary to increased vascular permeability</a:t>
            </a:r>
          </a:p>
          <a:p>
            <a:endParaRPr lang="en-MY" dirty="0">
              <a:solidFill>
                <a:schemeClr val="bg1"/>
              </a:solidFill>
            </a:endParaRPr>
          </a:p>
        </p:txBody>
      </p:sp>
      <p:sp>
        <p:nvSpPr>
          <p:cNvPr id="4" name="Slide Number Placeholder 3">
            <a:extLst>
              <a:ext uri="{FF2B5EF4-FFF2-40B4-BE49-F238E27FC236}">
                <a16:creationId xmlns:a16="http://schemas.microsoft.com/office/drawing/2014/main" id="{67474A09-E480-4081-BEC8-60EA940DC83C}"/>
              </a:ext>
            </a:extLst>
          </p:cNvPr>
          <p:cNvSpPr>
            <a:spLocks noGrp="1"/>
          </p:cNvSpPr>
          <p:nvPr>
            <p:ph type="sldNum" sz="quarter" idx="12"/>
          </p:nvPr>
        </p:nvSpPr>
        <p:spPr/>
        <p:txBody>
          <a:bodyPr/>
          <a:lstStyle/>
          <a:p>
            <a:fld id="{4FAB73BC-B049-4115-A692-8D63A059BFB8}" type="slidenum">
              <a:rPr lang="en-US" smtClean="0"/>
              <a:pPr/>
              <a:t>15</a:t>
            </a:fld>
            <a:endParaRPr lang="en-US" dirty="0"/>
          </a:p>
        </p:txBody>
      </p:sp>
      <p:pic>
        <p:nvPicPr>
          <p:cNvPr id="5" name="Google Shape;175;g1173534b1e1_0_21">
            <a:extLst>
              <a:ext uri="{FF2B5EF4-FFF2-40B4-BE49-F238E27FC236}">
                <a16:creationId xmlns:a16="http://schemas.microsoft.com/office/drawing/2014/main" id="{6C0D28FF-CBB8-4A3E-B636-21CEDF6336D7}"/>
              </a:ext>
            </a:extLst>
          </p:cNvPr>
          <p:cNvPicPr preferRelativeResize="0"/>
          <p:nvPr/>
        </p:nvPicPr>
        <p:blipFill>
          <a:blip r:embed="rId3">
            <a:alphaModFix/>
          </a:blip>
          <a:stretch>
            <a:fillRect/>
          </a:stretch>
        </p:blipFill>
        <p:spPr>
          <a:xfrm>
            <a:off x="4363346" y="0"/>
            <a:ext cx="6061825" cy="5920460"/>
          </a:xfrm>
          <a:prstGeom prst="rect">
            <a:avLst/>
          </a:prstGeom>
          <a:noFill/>
          <a:ln>
            <a:noFill/>
          </a:ln>
        </p:spPr>
      </p:pic>
      <p:sp>
        <p:nvSpPr>
          <p:cNvPr id="6" name="Google Shape;150;g1173534b1e1_0_12">
            <a:extLst>
              <a:ext uri="{FF2B5EF4-FFF2-40B4-BE49-F238E27FC236}">
                <a16:creationId xmlns:a16="http://schemas.microsoft.com/office/drawing/2014/main" id="{F526D321-451F-4F37-8F25-3A0FEF7A2D31}"/>
              </a:ext>
            </a:extLst>
          </p:cNvPr>
          <p:cNvSpPr txBox="1">
            <a:spLocks/>
          </p:cNvSpPr>
          <p:nvPr/>
        </p:nvSpPr>
        <p:spPr>
          <a:xfrm>
            <a:off x="4601580" y="5985896"/>
            <a:ext cx="5472562" cy="995440"/>
          </a:xfrm>
          <a:prstGeom prst="rect">
            <a:avLst/>
          </a:prstGeom>
        </p:spPr>
        <p:txBody>
          <a:bodyPr spcFirstLastPara="1" vert="horz" wrap="square" lIns="91425" tIns="45700" rIns="91425" bIns="45700" rtlCol="0" anchor="t" anchorCtr="0">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95000"/>
              </a:lnSpc>
              <a:spcBef>
                <a:spcPts val="0"/>
              </a:spcBef>
              <a:buFont typeface="Wingdings 2" pitchFamily="18" charset="2"/>
              <a:buNone/>
            </a:pPr>
            <a:r>
              <a:rPr lang="en-US" sz="1400" dirty="0" err="1">
                <a:solidFill>
                  <a:schemeClr val="bg1"/>
                </a:solidFill>
              </a:rPr>
              <a:t>Kligerman</a:t>
            </a:r>
            <a:r>
              <a:rPr lang="en-US" sz="1400" dirty="0">
                <a:solidFill>
                  <a:schemeClr val="bg1"/>
                </a:solidFill>
              </a:rPr>
              <a:t> SJ, et al. CT Findings and Patterns of e-Cigarette or Vaping Product Use-Associated Lung Injury: A Multicenter Cohort of 160 Cases. Chest. 2021;160(4):1492-1511</a:t>
            </a:r>
            <a:endParaRPr lang="en-US" sz="1400" dirty="0">
              <a:solidFill>
                <a:schemeClr val="bg1"/>
              </a:solidFill>
              <a:highlight>
                <a:srgbClr val="FFFFFF"/>
              </a:highlight>
              <a:ea typeface="Arial"/>
              <a:cs typeface="Arial"/>
              <a:sym typeface="Arial"/>
            </a:endParaRPr>
          </a:p>
          <a:p>
            <a:pPr marL="0" indent="0" algn="just">
              <a:lnSpc>
                <a:spcPct val="95000"/>
              </a:lnSpc>
              <a:spcBef>
                <a:spcPts val="0"/>
              </a:spcBef>
              <a:buFont typeface="Wingdings 2" pitchFamily="18" charset="2"/>
              <a:buNone/>
            </a:pPr>
            <a:endParaRPr lang="en-US" sz="1400" dirty="0">
              <a:solidFill>
                <a:schemeClr val="bg1"/>
              </a:solidFill>
              <a:highlight>
                <a:srgbClr val="FFFFFF"/>
              </a:highlight>
              <a:ea typeface="Arial"/>
              <a:cs typeface="Arial"/>
              <a:sym typeface="Arial"/>
            </a:endParaRPr>
          </a:p>
          <a:p>
            <a:pPr marL="0" indent="0" algn="ctr">
              <a:lnSpc>
                <a:spcPct val="70000"/>
              </a:lnSpc>
              <a:spcBef>
                <a:spcPts val="1000"/>
              </a:spcBef>
              <a:buSzPts val="275"/>
              <a:buFont typeface="Wingdings 2" pitchFamily="18" charset="2"/>
              <a:buNone/>
            </a:pPr>
            <a:endParaRPr lang="en-US" sz="1100" dirty="0">
              <a:solidFill>
                <a:schemeClr val="bg1"/>
              </a:solidFill>
            </a:endParaRPr>
          </a:p>
        </p:txBody>
      </p:sp>
      <p:pic>
        <p:nvPicPr>
          <p:cNvPr id="7" name="Picture 6">
            <a:extLst>
              <a:ext uri="{FF2B5EF4-FFF2-40B4-BE49-F238E27FC236}">
                <a16:creationId xmlns:a16="http://schemas.microsoft.com/office/drawing/2014/main" id="{25CC6865-1AC8-4E8E-8F08-988E935D5251}"/>
              </a:ext>
            </a:extLst>
          </p:cNvPr>
          <p:cNvPicPr>
            <a:picLocks noChangeAspect="1"/>
          </p:cNvPicPr>
          <p:nvPr/>
        </p:nvPicPr>
        <p:blipFill>
          <a:blip r:embed="rId4"/>
          <a:stretch>
            <a:fillRect/>
          </a:stretch>
        </p:blipFill>
        <p:spPr>
          <a:xfrm>
            <a:off x="10769733" y="5237018"/>
            <a:ext cx="1050767" cy="1617687"/>
          </a:xfrm>
          <a:prstGeom prst="rect">
            <a:avLst/>
          </a:prstGeom>
        </p:spPr>
      </p:pic>
    </p:spTree>
    <p:extLst>
      <p:ext uri="{BB962C8B-B14F-4D97-AF65-F5344CB8AC3E}">
        <p14:creationId xmlns:p14="http://schemas.microsoft.com/office/powerpoint/2010/main" val="23723731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4738DD-FFB9-4F14-A38A-16D78C3195CD}"/>
              </a:ext>
            </a:extLst>
          </p:cNvPr>
          <p:cNvSpPr>
            <a:spLocks noGrp="1"/>
          </p:cNvSpPr>
          <p:nvPr>
            <p:ph idx="1"/>
          </p:nvPr>
        </p:nvSpPr>
        <p:spPr>
          <a:xfrm>
            <a:off x="53010" y="771525"/>
            <a:ext cx="3385930" cy="5298948"/>
          </a:xfrm>
        </p:spPr>
        <p:txBody>
          <a:bodyPr>
            <a:normAutofit/>
          </a:bodyPr>
          <a:lstStyle/>
          <a:p>
            <a:r>
              <a:rPr lang="en-US" dirty="0">
                <a:solidFill>
                  <a:schemeClr val="bg1"/>
                </a:solidFill>
              </a:rPr>
              <a:t>Mild &amp; symmetrical hilar &amp; mediastinal lymphadenopathy - common </a:t>
            </a:r>
          </a:p>
          <a:p>
            <a:pPr lvl="1"/>
            <a:r>
              <a:rPr lang="en-US" dirty="0">
                <a:solidFill>
                  <a:schemeClr val="bg1"/>
                </a:solidFill>
              </a:rPr>
              <a:t>not necrotic or calcified lymphadenopathy</a:t>
            </a:r>
          </a:p>
          <a:p>
            <a:r>
              <a:rPr lang="en-US" dirty="0">
                <a:solidFill>
                  <a:schemeClr val="bg1"/>
                </a:solidFill>
              </a:rPr>
              <a:t>pneumomediastinum and/or pneumothorax</a:t>
            </a:r>
          </a:p>
          <a:p>
            <a:r>
              <a:rPr lang="en-US" dirty="0">
                <a:solidFill>
                  <a:schemeClr val="bg1"/>
                </a:solidFill>
              </a:rPr>
              <a:t>Lung cysts/bullae – uncommon in early injury but can occur during the reparative phase</a:t>
            </a:r>
          </a:p>
          <a:p>
            <a:r>
              <a:rPr lang="en-US" dirty="0">
                <a:solidFill>
                  <a:schemeClr val="bg1"/>
                </a:solidFill>
              </a:rPr>
              <a:t>Pulmonary embolism -uncommon</a:t>
            </a:r>
          </a:p>
        </p:txBody>
      </p:sp>
      <p:sp>
        <p:nvSpPr>
          <p:cNvPr id="4" name="Slide Number Placeholder 3">
            <a:extLst>
              <a:ext uri="{FF2B5EF4-FFF2-40B4-BE49-F238E27FC236}">
                <a16:creationId xmlns:a16="http://schemas.microsoft.com/office/drawing/2014/main" id="{DDC4DAA6-9930-41DF-A967-9584060CE078}"/>
              </a:ext>
            </a:extLst>
          </p:cNvPr>
          <p:cNvSpPr>
            <a:spLocks noGrp="1"/>
          </p:cNvSpPr>
          <p:nvPr>
            <p:ph type="sldNum" sz="quarter" idx="12"/>
          </p:nvPr>
        </p:nvSpPr>
        <p:spPr/>
        <p:txBody>
          <a:bodyPr/>
          <a:lstStyle/>
          <a:p>
            <a:fld id="{4FAB73BC-B049-4115-A692-8D63A059BFB8}" type="slidenum">
              <a:rPr lang="en-US" smtClean="0"/>
              <a:pPr/>
              <a:t>16</a:t>
            </a:fld>
            <a:endParaRPr lang="en-US" dirty="0"/>
          </a:p>
        </p:txBody>
      </p:sp>
      <p:pic>
        <p:nvPicPr>
          <p:cNvPr id="5" name="Google Shape;183;p6">
            <a:extLst>
              <a:ext uri="{FF2B5EF4-FFF2-40B4-BE49-F238E27FC236}">
                <a16:creationId xmlns:a16="http://schemas.microsoft.com/office/drawing/2014/main" id="{BC3BEA10-5A84-4EE6-A0F1-8B2C57C28D38}"/>
              </a:ext>
            </a:extLst>
          </p:cNvPr>
          <p:cNvPicPr preferRelativeResize="0"/>
          <p:nvPr/>
        </p:nvPicPr>
        <p:blipFill>
          <a:blip r:embed="rId3">
            <a:alphaModFix/>
          </a:blip>
          <a:stretch>
            <a:fillRect/>
          </a:stretch>
        </p:blipFill>
        <p:spPr>
          <a:xfrm>
            <a:off x="4005858" y="884720"/>
            <a:ext cx="7393740" cy="3647600"/>
          </a:xfrm>
          <a:prstGeom prst="rect">
            <a:avLst/>
          </a:prstGeom>
          <a:noFill/>
          <a:ln>
            <a:noFill/>
          </a:ln>
        </p:spPr>
      </p:pic>
      <p:sp>
        <p:nvSpPr>
          <p:cNvPr id="6" name="Google Shape;150;g1173534b1e1_0_12">
            <a:extLst>
              <a:ext uri="{FF2B5EF4-FFF2-40B4-BE49-F238E27FC236}">
                <a16:creationId xmlns:a16="http://schemas.microsoft.com/office/drawing/2014/main" id="{FB10CCDA-F034-475C-9713-B6F5E851A3C8}"/>
              </a:ext>
            </a:extLst>
          </p:cNvPr>
          <p:cNvSpPr txBox="1">
            <a:spLocks/>
          </p:cNvSpPr>
          <p:nvPr/>
        </p:nvSpPr>
        <p:spPr>
          <a:xfrm>
            <a:off x="3856383" y="5052442"/>
            <a:ext cx="6652260" cy="522720"/>
          </a:xfrm>
          <a:prstGeom prst="rect">
            <a:avLst/>
          </a:prstGeom>
        </p:spPr>
        <p:txBody>
          <a:bodyPr spcFirstLastPara="1" vert="horz" wrap="square" lIns="91425" tIns="45700" rIns="91425" bIns="45700" rtlCol="0" anchor="t" anchorCtr="0">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95000"/>
              </a:lnSpc>
              <a:spcBef>
                <a:spcPts val="0"/>
              </a:spcBef>
              <a:buFont typeface="Wingdings 2" pitchFamily="18" charset="2"/>
              <a:buNone/>
            </a:pPr>
            <a:r>
              <a:rPr lang="en-US" sz="1400" dirty="0" err="1">
                <a:solidFill>
                  <a:schemeClr val="bg1"/>
                </a:solidFill>
              </a:rPr>
              <a:t>Kligerman</a:t>
            </a:r>
            <a:r>
              <a:rPr lang="en-US" sz="1400" dirty="0">
                <a:solidFill>
                  <a:schemeClr val="bg1"/>
                </a:solidFill>
              </a:rPr>
              <a:t> SJ, et al. CT Findings and Patterns of e-Cigarette or Vaping Product Use-Associated Lung Injury: A Multicenter Cohort of 160 Cases. Chest. 2021;160(4):1492-1511</a:t>
            </a:r>
            <a:endParaRPr lang="en-US" sz="1400" dirty="0">
              <a:solidFill>
                <a:schemeClr val="bg1"/>
              </a:solidFill>
              <a:highlight>
                <a:srgbClr val="FFFFFF"/>
              </a:highlight>
              <a:ea typeface="Arial"/>
              <a:cs typeface="Arial"/>
              <a:sym typeface="Arial"/>
            </a:endParaRPr>
          </a:p>
          <a:p>
            <a:pPr marL="0" indent="0" algn="just">
              <a:lnSpc>
                <a:spcPct val="95000"/>
              </a:lnSpc>
              <a:spcBef>
                <a:spcPts val="0"/>
              </a:spcBef>
              <a:buFont typeface="Wingdings 2" pitchFamily="18" charset="2"/>
              <a:buNone/>
            </a:pPr>
            <a:endParaRPr lang="en-US" sz="1400" dirty="0">
              <a:solidFill>
                <a:schemeClr val="bg1"/>
              </a:solidFill>
              <a:highlight>
                <a:srgbClr val="FFFFFF"/>
              </a:highlight>
              <a:ea typeface="Arial"/>
              <a:cs typeface="Arial"/>
              <a:sym typeface="Arial"/>
            </a:endParaRPr>
          </a:p>
          <a:p>
            <a:pPr marL="0" indent="0" algn="ctr">
              <a:lnSpc>
                <a:spcPct val="70000"/>
              </a:lnSpc>
              <a:spcBef>
                <a:spcPts val="1000"/>
              </a:spcBef>
              <a:buSzPts val="275"/>
              <a:buFont typeface="Wingdings 2" pitchFamily="18" charset="2"/>
              <a:buNone/>
            </a:pPr>
            <a:endParaRPr lang="en-US" sz="1100" dirty="0">
              <a:solidFill>
                <a:schemeClr val="bg1"/>
              </a:solidFill>
            </a:endParaRPr>
          </a:p>
        </p:txBody>
      </p:sp>
      <p:pic>
        <p:nvPicPr>
          <p:cNvPr id="7" name="Picture 6">
            <a:extLst>
              <a:ext uri="{FF2B5EF4-FFF2-40B4-BE49-F238E27FC236}">
                <a16:creationId xmlns:a16="http://schemas.microsoft.com/office/drawing/2014/main" id="{ABF4B6EC-CF2E-44EC-A46D-B2829DCAFBB1}"/>
              </a:ext>
            </a:extLst>
          </p:cNvPr>
          <p:cNvPicPr>
            <a:picLocks noChangeAspect="1"/>
          </p:cNvPicPr>
          <p:nvPr/>
        </p:nvPicPr>
        <p:blipFill>
          <a:blip r:embed="rId4"/>
          <a:stretch>
            <a:fillRect/>
          </a:stretch>
        </p:blipFill>
        <p:spPr>
          <a:xfrm>
            <a:off x="10763107" y="5052442"/>
            <a:ext cx="1050767" cy="1617687"/>
          </a:xfrm>
          <a:prstGeom prst="rect">
            <a:avLst/>
          </a:prstGeom>
        </p:spPr>
      </p:pic>
    </p:spTree>
    <p:extLst>
      <p:ext uri="{BB962C8B-B14F-4D97-AF65-F5344CB8AC3E}">
        <p14:creationId xmlns:p14="http://schemas.microsoft.com/office/powerpoint/2010/main" val="2781864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428C300-E178-4A5F-9408-305DF39680B0}"/>
              </a:ext>
            </a:extLst>
          </p:cNvPr>
          <p:cNvSpPr>
            <a:spLocks noGrp="1"/>
          </p:cNvSpPr>
          <p:nvPr>
            <p:ph type="sldNum" sz="quarter" idx="12"/>
          </p:nvPr>
        </p:nvSpPr>
        <p:spPr/>
        <p:txBody>
          <a:bodyPr/>
          <a:lstStyle/>
          <a:p>
            <a:fld id="{4FAB73BC-B049-4115-A692-8D63A059BFB8}" type="slidenum">
              <a:rPr lang="en-US" smtClean="0"/>
              <a:pPr/>
              <a:t>17</a:t>
            </a:fld>
            <a:endParaRPr lang="en-US" dirty="0"/>
          </a:p>
        </p:txBody>
      </p:sp>
      <p:pic>
        <p:nvPicPr>
          <p:cNvPr id="5" name="Picture 4">
            <a:extLst>
              <a:ext uri="{FF2B5EF4-FFF2-40B4-BE49-F238E27FC236}">
                <a16:creationId xmlns:a16="http://schemas.microsoft.com/office/drawing/2014/main" id="{22BDABDF-B1E8-4EC7-8D61-43CA6C1E9432}"/>
              </a:ext>
            </a:extLst>
          </p:cNvPr>
          <p:cNvPicPr>
            <a:picLocks noChangeAspect="1"/>
          </p:cNvPicPr>
          <p:nvPr/>
        </p:nvPicPr>
        <p:blipFill>
          <a:blip r:embed="rId2"/>
          <a:stretch>
            <a:fillRect/>
          </a:stretch>
        </p:blipFill>
        <p:spPr>
          <a:xfrm>
            <a:off x="3589020" y="2512262"/>
            <a:ext cx="8174864" cy="1928413"/>
          </a:xfrm>
          <a:prstGeom prst="rect">
            <a:avLst/>
          </a:prstGeom>
        </p:spPr>
      </p:pic>
      <p:pic>
        <p:nvPicPr>
          <p:cNvPr id="6" name="Picture 5">
            <a:extLst>
              <a:ext uri="{FF2B5EF4-FFF2-40B4-BE49-F238E27FC236}">
                <a16:creationId xmlns:a16="http://schemas.microsoft.com/office/drawing/2014/main" id="{82E66DFC-E122-4CC1-B958-962FE10A0989}"/>
              </a:ext>
            </a:extLst>
          </p:cNvPr>
          <p:cNvPicPr>
            <a:picLocks noChangeAspect="1"/>
          </p:cNvPicPr>
          <p:nvPr/>
        </p:nvPicPr>
        <p:blipFill>
          <a:blip r:embed="rId3"/>
          <a:stretch>
            <a:fillRect/>
          </a:stretch>
        </p:blipFill>
        <p:spPr>
          <a:xfrm>
            <a:off x="10769733" y="5237018"/>
            <a:ext cx="1050767" cy="1617687"/>
          </a:xfrm>
          <a:prstGeom prst="rect">
            <a:avLst/>
          </a:prstGeom>
        </p:spPr>
      </p:pic>
    </p:spTree>
    <p:extLst>
      <p:ext uri="{BB962C8B-B14F-4D97-AF65-F5344CB8AC3E}">
        <p14:creationId xmlns:p14="http://schemas.microsoft.com/office/powerpoint/2010/main" val="30201597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8CC39-2B0A-4E37-8416-57AA4FFF3A08}"/>
              </a:ext>
            </a:extLst>
          </p:cNvPr>
          <p:cNvSpPr>
            <a:spLocks noGrp="1"/>
          </p:cNvSpPr>
          <p:nvPr>
            <p:ph type="title"/>
          </p:nvPr>
        </p:nvSpPr>
        <p:spPr/>
        <p:txBody>
          <a:bodyPr/>
          <a:lstStyle/>
          <a:p>
            <a:r>
              <a:rPr lang="en-US" b="1" dirty="0"/>
              <a:t>Take Home Message</a:t>
            </a:r>
            <a:endParaRPr lang="en-MY" b="1" dirty="0"/>
          </a:p>
        </p:txBody>
      </p:sp>
      <p:sp>
        <p:nvSpPr>
          <p:cNvPr id="3" name="Content Placeholder 2">
            <a:extLst>
              <a:ext uri="{FF2B5EF4-FFF2-40B4-BE49-F238E27FC236}">
                <a16:creationId xmlns:a16="http://schemas.microsoft.com/office/drawing/2014/main" id="{09FBBA8F-90AA-4D10-AB22-0D1CB346FEB4}"/>
              </a:ext>
            </a:extLst>
          </p:cNvPr>
          <p:cNvSpPr>
            <a:spLocks noGrp="1"/>
          </p:cNvSpPr>
          <p:nvPr>
            <p:ph idx="1"/>
          </p:nvPr>
        </p:nvSpPr>
        <p:spPr/>
        <p:txBody>
          <a:bodyPr>
            <a:normAutofit/>
          </a:bodyPr>
          <a:lstStyle/>
          <a:p>
            <a:r>
              <a:rPr lang="en-US" sz="2800" dirty="0">
                <a:solidFill>
                  <a:schemeClr val="tx1"/>
                </a:solidFill>
              </a:rPr>
              <a:t>CXR infiltrates when presence,  is considered positive imaging findings</a:t>
            </a:r>
          </a:p>
          <a:p>
            <a:r>
              <a:rPr lang="en-US" sz="2800" dirty="0">
                <a:solidFill>
                  <a:schemeClr val="tx1"/>
                </a:solidFill>
              </a:rPr>
              <a:t>In the case of Normal  CXR findings, it should be followed by plain CT.</a:t>
            </a:r>
          </a:p>
          <a:p>
            <a:r>
              <a:rPr lang="en-US" sz="2800" dirty="0">
                <a:solidFill>
                  <a:schemeClr val="tx1"/>
                </a:solidFill>
              </a:rPr>
              <a:t>Normal CT scan will be considered negative imaging findings </a:t>
            </a:r>
          </a:p>
        </p:txBody>
      </p:sp>
      <p:sp>
        <p:nvSpPr>
          <p:cNvPr id="4" name="Slide Number Placeholder 3">
            <a:extLst>
              <a:ext uri="{FF2B5EF4-FFF2-40B4-BE49-F238E27FC236}">
                <a16:creationId xmlns:a16="http://schemas.microsoft.com/office/drawing/2014/main" id="{F10E4AA6-4AF8-4641-9929-26E0A03E158D}"/>
              </a:ext>
            </a:extLst>
          </p:cNvPr>
          <p:cNvSpPr>
            <a:spLocks noGrp="1"/>
          </p:cNvSpPr>
          <p:nvPr>
            <p:ph type="sldNum" sz="quarter" idx="12"/>
          </p:nvPr>
        </p:nvSpPr>
        <p:spPr/>
        <p:txBody>
          <a:bodyPr/>
          <a:lstStyle/>
          <a:p>
            <a:fld id="{4FAB73BC-B049-4115-A692-8D63A059BFB8}" type="slidenum">
              <a:rPr lang="en-US" smtClean="0"/>
              <a:pPr/>
              <a:t>18</a:t>
            </a:fld>
            <a:endParaRPr lang="en-US" dirty="0"/>
          </a:p>
        </p:txBody>
      </p:sp>
      <p:pic>
        <p:nvPicPr>
          <p:cNvPr id="5" name="Picture 4">
            <a:extLst>
              <a:ext uri="{FF2B5EF4-FFF2-40B4-BE49-F238E27FC236}">
                <a16:creationId xmlns:a16="http://schemas.microsoft.com/office/drawing/2014/main" id="{F37E1083-67CC-4439-96C8-0E689859F652}"/>
              </a:ext>
            </a:extLst>
          </p:cNvPr>
          <p:cNvPicPr>
            <a:picLocks noChangeAspect="1"/>
          </p:cNvPicPr>
          <p:nvPr/>
        </p:nvPicPr>
        <p:blipFill>
          <a:blip r:embed="rId2"/>
          <a:stretch>
            <a:fillRect/>
          </a:stretch>
        </p:blipFill>
        <p:spPr>
          <a:xfrm>
            <a:off x="10769733" y="5237018"/>
            <a:ext cx="1050767" cy="1617687"/>
          </a:xfrm>
          <a:prstGeom prst="rect">
            <a:avLst/>
          </a:prstGeom>
        </p:spPr>
      </p:pic>
    </p:spTree>
    <p:extLst>
      <p:ext uri="{BB962C8B-B14F-4D97-AF65-F5344CB8AC3E}">
        <p14:creationId xmlns:p14="http://schemas.microsoft.com/office/powerpoint/2010/main" val="1692395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g12156e97969_0_2"/>
          <p:cNvSpPr txBox="1">
            <a:spLocks noGrp="1"/>
          </p:cNvSpPr>
          <p:nvPr>
            <p:ph type="ctrTitle"/>
          </p:nvPr>
        </p:nvSpPr>
        <p:spPr>
          <a:xfrm>
            <a:off x="1524000" y="1122373"/>
            <a:ext cx="9144000" cy="1940400"/>
          </a:xfrm>
          <a:prstGeom prst="rect">
            <a:avLst/>
          </a:prstGeom>
        </p:spPr>
        <p:txBody>
          <a:bodyPr spcFirstLastPara="1" wrap="square" lIns="91425" tIns="45700" rIns="91425" bIns="45700" anchor="b" anchorCtr="0">
            <a:normAutofit/>
          </a:bodyPr>
          <a:lstStyle/>
          <a:p>
            <a:pPr marL="0" lvl="0" indent="0" algn="ctr" rtl="0">
              <a:spcBef>
                <a:spcPts val="0"/>
              </a:spcBef>
              <a:spcAft>
                <a:spcPts val="0"/>
              </a:spcAft>
              <a:buNone/>
            </a:pPr>
            <a:r>
              <a:rPr lang="en-MY" b="1" dirty="0"/>
              <a:t>Thank you….</a:t>
            </a:r>
            <a:endParaRPr b="1" dirty="0"/>
          </a:p>
        </p:txBody>
      </p:sp>
      <p:sp>
        <p:nvSpPr>
          <p:cNvPr id="197" name="Google Shape;197;g12156e97969_0_2"/>
          <p:cNvSpPr txBox="1">
            <a:spLocks noGrp="1"/>
          </p:cNvSpPr>
          <p:nvPr>
            <p:ph type="subTitle" idx="1"/>
          </p:nvPr>
        </p:nvSpPr>
        <p:spPr>
          <a:xfrm>
            <a:off x="1524000" y="3158629"/>
            <a:ext cx="9144000" cy="2214300"/>
          </a:xfrm>
          <a:prstGeom prst="rect">
            <a:avLst/>
          </a:prstGeom>
        </p:spPr>
        <p:txBody>
          <a:bodyPr spcFirstLastPara="1" wrap="square" lIns="91425" tIns="45700" rIns="91425" bIns="45700" anchor="t" anchorCtr="0">
            <a:normAutofit/>
          </a:bodyPr>
          <a:lstStyle/>
          <a:p>
            <a:pPr marL="0" lvl="0" indent="0" algn="ctr" rtl="0">
              <a:spcBef>
                <a:spcPts val="1000"/>
              </a:spcBef>
              <a:spcAft>
                <a:spcPts val="0"/>
              </a:spcAft>
              <a:buNone/>
            </a:pPr>
            <a:r>
              <a:rPr lang="en-MY" b="1" dirty="0" err="1"/>
              <a:t>Disediakan</a:t>
            </a:r>
            <a:r>
              <a:rPr lang="en-MY" b="1" dirty="0"/>
              <a:t> oleh: </a:t>
            </a:r>
            <a:endParaRPr lang="en-US" b="1" dirty="0"/>
          </a:p>
          <a:p>
            <a:pPr marL="0" lvl="0" indent="0" algn="ctr" rtl="0">
              <a:spcBef>
                <a:spcPts val="1000"/>
              </a:spcBef>
              <a:spcAft>
                <a:spcPts val="0"/>
              </a:spcAft>
              <a:buNone/>
            </a:pPr>
            <a:r>
              <a:rPr lang="en-MY" b="1" dirty="0"/>
              <a:t>Bushra Johari</a:t>
            </a:r>
          </a:p>
          <a:p>
            <a:pPr marL="0" lvl="0" indent="0" algn="ctr" rtl="0">
              <a:spcBef>
                <a:spcPts val="1000"/>
              </a:spcBef>
              <a:spcAft>
                <a:spcPts val="0"/>
              </a:spcAft>
              <a:buNone/>
            </a:pPr>
            <a:r>
              <a:rPr lang="en-US" b="1" dirty="0" err="1"/>
              <a:t>Zuhanis</a:t>
            </a:r>
            <a:r>
              <a:rPr lang="en-US" b="1" dirty="0"/>
              <a:t> Abdul Hamid</a:t>
            </a:r>
            <a:endParaRPr b="1" dirty="0"/>
          </a:p>
          <a:p>
            <a:pPr marL="0" lvl="0" indent="0" algn="ctr" rtl="0">
              <a:spcBef>
                <a:spcPts val="1000"/>
              </a:spcBef>
              <a:spcAft>
                <a:spcPts val="0"/>
              </a:spcAft>
              <a:buNone/>
            </a:pPr>
            <a:endParaRPr dirty="0"/>
          </a:p>
        </p:txBody>
      </p:sp>
      <p:sp>
        <p:nvSpPr>
          <p:cNvPr id="2" name="Slide Number Placeholder 1">
            <a:extLst>
              <a:ext uri="{FF2B5EF4-FFF2-40B4-BE49-F238E27FC236}">
                <a16:creationId xmlns:a16="http://schemas.microsoft.com/office/drawing/2014/main" id="{9B5FE7E5-BA0F-45CD-B326-F8B563FD6ACC}"/>
              </a:ext>
            </a:extLst>
          </p:cNvPr>
          <p:cNvSpPr>
            <a:spLocks noGrp="1"/>
          </p:cNvSpPr>
          <p:nvPr>
            <p:ph type="sldNum" sz="quarter" idx="12"/>
          </p:nvPr>
        </p:nvSpPr>
        <p:spPr/>
        <p:txBody>
          <a:bodyPr/>
          <a:lstStyle/>
          <a:p>
            <a:fld id="{4FAB73BC-B049-4115-A692-8D63A059BFB8}" type="slidenum">
              <a:rPr lang="en-US" smtClean="0"/>
              <a:pPr/>
              <a:t>19</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8CC39-2B0A-4E37-8416-57AA4FFF3A08}"/>
              </a:ext>
            </a:extLst>
          </p:cNvPr>
          <p:cNvSpPr>
            <a:spLocks noGrp="1"/>
          </p:cNvSpPr>
          <p:nvPr>
            <p:ph type="title"/>
          </p:nvPr>
        </p:nvSpPr>
        <p:spPr/>
        <p:txBody>
          <a:bodyPr/>
          <a:lstStyle/>
          <a:p>
            <a:r>
              <a:rPr lang="en-US" b="1" dirty="0">
                <a:solidFill>
                  <a:schemeClr val="bg1"/>
                </a:solidFill>
              </a:rPr>
              <a:t>Learning objectives</a:t>
            </a:r>
            <a:endParaRPr lang="en-MY" b="1" dirty="0">
              <a:solidFill>
                <a:schemeClr val="bg1"/>
              </a:solidFill>
            </a:endParaRPr>
          </a:p>
        </p:txBody>
      </p:sp>
      <p:sp>
        <p:nvSpPr>
          <p:cNvPr id="3" name="Content Placeholder 2">
            <a:extLst>
              <a:ext uri="{FF2B5EF4-FFF2-40B4-BE49-F238E27FC236}">
                <a16:creationId xmlns:a16="http://schemas.microsoft.com/office/drawing/2014/main" id="{09FBBA8F-90AA-4D10-AB22-0D1CB346FEB4}"/>
              </a:ext>
            </a:extLst>
          </p:cNvPr>
          <p:cNvSpPr>
            <a:spLocks noGrp="1"/>
          </p:cNvSpPr>
          <p:nvPr>
            <p:ph idx="1"/>
          </p:nvPr>
        </p:nvSpPr>
        <p:spPr/>
        <p:txBody>
          <a:bodyPr>
            <a:normAutofit/>
          </a:bodyPr>
          <a:lstStyle/>
          <a:p>
            <a:endParaRPr lang="en-US" sz="3200" baseline="30000" dirty="0">
              <a:solidFill>
                <a:schemeClr val="tx1"/>
              </a:solidFill>
            </a:endParaRPr>
          </a:p>
          <a:p>
            <a:endParaRPr lang="en-US" sz="3200" baseline="30000" dirty="0">
              <a:solidFill>
                <a:schemeClr val="tx1"/>
              </a:solidFill>
            </a:endParaRPr>
          </a:p>
        </p:txBody>
      </p:sp>
      <p:sp>
        <p:nvSpPr>
          <p:cNvPr id="4" name="Slide Number Placeholder 3">
            <a:extLst>
              <a:ext uri="{FF2B5EF4-FFF2-40B4-BE49-F238E27FC236}">
                <a16:creationId xmlns:a16="http://schemas.microsoft.com/office/drawing/2014/main" id="{F10E4AA6-4AF8-4641-9929-26E0A03E158D}"/>
              </a:ext>
            </a:extLst>
          </p:cNvPr>
          <p:cNvSpPr>
            <a:spLocks noGrp="1"/>
          </p:cNvSpPr>
          <p:nvPr>
            <p:ph type="sldNum" sz="quarter" idx="12"/>
          </p:nvPr>
        </p:nvSpPr>
        <p:spPr/>
        <p:txBody>
          <a:bodyPr/>
          <a:lstStyle/>
          <a:p>
            <a:fld id="{4FAB73BC-B049-4115-A692-8D63A059BFB8}" type="slidenum">
              <a:rPr lang="en-US" smtClean="0"/>
              <a:pPr/>
              <a:t>2</a:t>
            </a:fld>
            <a:endParaRPr lang="en-US" dirty="0"/>
          </a:p>
        </p:txBody>
      </p:sp>
      <p:pic>
        <p:nvPicPr>
          <p:cNvPr id="5" name="Picture 4">
            <a:extLst>
              <a:ext uri="{FF2B5EF4-FFF2-40B4-BE49-F238E27FC236}">
                <a16:creationId xmlns:a16="http://schemas.microsoft.com/office/drawing/2014/main" id="{F37E1083-67CC-4439-96C8-0E689859F652}"/>
              </a:ext>
            </a:extLst>
          </p:cNvPr>
          <p:cNvPicPr>
            <a:picLocks noChangeAspect="1"/>
          </p:cNvPicPr>
          <p:nvPr/>
        </p:nvPicPr>
        <p:blipFill>
          <a:blip r:embed="rId2"/>
          <a:stretch>
            <a:fillRect/>
          </a:stretch>
        </p:blipFill>
        <p:spPr>
          <a:xfrm>
            <a:off x="10769733" y="5237018"/>
            <a:ext cx="1050767" cy="1617687"/>
          </a:xfrm>
          <a:prstGeom prst="rect">
            <a:avLst/>
          </a:prstGeom>
        </p:spPr>
      </p:pic>
      <p:sp>
        <p:nvSpPr>
          <p:cNvPr id="6" name="Content Placeholder 2">
            <a:extLst>
              <a:ext uri="{FF2B5EF4-FFF2-40B4-BE49-F238E27FC236}">
                <a16:creationId xmlns:a16="http://schemas.microsoft.com/office/drawing/2014/main" id="{08B9326E-3BF4-4553-AB38-A998F752D3B4}"/>
              </a:ext>
            </a:extLst>
          </p:cNvPr>
          <p:cNvSpPr txBox="1">
            <a:spLocks/>
          </p:cNvSpPr>
          <p:nvPr/>
        </p:nvSpPr>
        <p:spPr>
          <a:xfrm>
            <a:off x="4004866" y="864108"/>
            <a:ext cx="7315200" cy="5120640"/>
          </a:xfrm>
          <a:prstGeom prst="rect">
            <a:avLst/>
          </a:prstGeom>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en-US" sz="3200" dirty="0">
                <a:solidFill>
                  <a:schemeClr val="tx1"/>
                </a:solidFill>
              </a:rPr>
              <a:t>To understand the indication of imaging in ‘diagnosis’ of  EVALI</a:t>
            </a:r>
          </a:p>
          <a:p>
            <a:r>
              <a:rPr lang="en-US" sz="3200" dirty="0">
                <a:solidFill>
                  <a:schemeClr val="tx1"/>
                </a:solidFill>
              </a:rPr>
              <a:t>To learn the imaging findings in qualifying the suspected cases  as confirm/probable/negative imaging findings for EVALI </a:t>
            </a:r>
          </a:p>
        </p:txBody>
      </p:sp>
    </p:spTree>
    <p:extLst>
      <p:ext uri="{BB962C8B-B14F-4D97-AF65-F5344CB8AC3E}">
        <p14:creationId xmlns:p14="http://schemas.microsoft.com/office/powerpoint/2010/main" val="31851354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BD846-1C8C-BFCB-E04C-902751E96EB1}"/>
              </a:ext>
            </a:extLst>
          </p:cNvPr>
          <p:cNvSpPr>
            <a:spLocks noGrp="1"/>
          </p:cNvSpPr>
          <p:nvPr>
            <p:ph type="title"/>
          </p:nvPr>
        </p:nvSpPr>
        <p:spPr/>
        <p:txBody>
          <a:bodyPr/>
          <a:lstStyle/>
          <a:p>
            <a:r>
              <a:rPr lang="en-US" dirty="0"/>
              <a:t>Confirmed Case</a:t>
            </a:r>
          </a:p>
        </p:txBody>
      </p:sp>
      <p:sp>
        <p:nvSpPr>
          <p:cNvPr id="3" name="Content Placeholder 2">
            <a:extLst>
              <a:ext uri="{FF2B5EF4-FFF2-40B4-BE49-F238E27FC236}">
                <a16:creationId xmlns:a16="http://schemas.microsoft.com/office/drawing/2014/main" id="{B3F953CB-4563-5411-C17F-096EE9537098}"/>
              </a:ext>
            </a:extLst>
          </p:cNvPr>
          <p:cNvSpPr>
            <a:spLocks noGrp="1"/>
          </p:cNvSpPr>
          <p:nvPr>
            <p:ph idx="1"/>
          </p:nvPr>
        </p:nvSpPr>
        <p:spPr>
          <a:xfrm>
            <a:off x="3725429" y="1418272"/>
            <a:ext cx="7946013" cy="5120640"/>
          </a:xfrm>
        </p:spPr>
        <p:txBody>
          <a:bodyPr/>
          <a:lstStyle/>
          <a:p>
            <a:pPr marL="502920" lvl="1" indent="0">
              <a:buNone/>
            </a:pPr>
            <a:r>
              <a:rPr lang="en-US" sz="1400" dirty="0">
                <a:latin typeface="Arial" panose="020B0604020202020204" pitchFamily="34" charset="0"/>
                <a:cs typeface="Arial" panose="020B0604020202020204" pitchFamily="34" charset="0"/>
              </a:rPr>
              <a:t>Using an e-cig (“vaping”) or dabbing* in 90 days prior to symptom onset </a:t>
            </a:r>
          </a:p>
          <a:p>
            <a:pPr marL="502920" lvl="1" indent="0" algn="ctr">
              <a:buNone/>
            </a:pPr>
            <a:r>
              <a:rPr lang="en-US" sz="1400" b="1" u="sng" dirty="0">
                <a:latin typeface="Arial" panose="020B0604020202020204" pitchFamily="34" charset="0"/>
                <a:cs typeface="Arial" panose="020B0604020202020204" pitchFamily="34" charset="0"/>
              </a:rPr>
              <a:t>AND</a:t>
            </a:r>
            <a:r>
              <a:rPr lang="en-US" sz="1400" dirty="0">
                <a:latin typeface="Arial" panose="020B0604020202020204" pitchFamily="34" charset="0"/>
                <a:cs typeface="Arial" panose="020B0604020202020204" pitchFamily="34" charset="0"/>
              </a:rPr>
              <a:t> </a:t>
            </a:r>
          </a:p>
          <a:p>
            <a:pPr marL="502920" lvl="1" indent="0">
              <a:buNone/>
            </a:pPr>
            <a:r>
              <a:rPr lang="en-US" sz="1400" dirty="0">
                <a:latin typeface="Arial" panose="020B0604020202020204" pitchFamily="34" charset="0"/>
                <a:cs typeface="Arial" panose="020B0604020202020204" pitchFamily="34" charset="0"/>
              </a:rPr>
              <a:t>Pulmonary infiltrate, e.g., opacities, on plain film chest radiograph or ground-glass opacities on chest CT </a:t>
            </a:r>
          </a:p>
          <a:p>
            <a:pPr marL="502920" lvl="1" indent="0" algn="ctr">
              <a:buNone/>
            </a:pPr>
            <a:r>
              <a:rPr lang="en-US" sz="1400" b="1" u="sng" dirty="0">
                <a:latin typeface="Arial" panose="020B0604020202020204" pitchFamily="34" charset="0"/>
                <a:cs typeface="Arial" panose="020B0604020202020204" pitchFamily="34" charset="0"/>
              </a:rPr>
              <a:t>AND</a:t>
            </a:r>
            <a:r>
              <a:rPr lang="en-US" sz="1400" dirty="0">
                <a:latin typeface="Arial" panose="020B0604020202020204" pitchFamily="34" charset="0"/>
                <a:cs typeface="Arial" panose="020B0604020202020204" pitchFamily="34" charset="0"/>
              </a:rPr>
              <a:t> </a:t>
            </a:r>
          </a:p>
          <a:p>
            <a:pPr marL="502920" lvl="1" indent="0">
              <a:buNone/>
            </a:pPr>
            <a:r>
              <a:rPr lang="en-US" sz="1400" dirty="0">
                <a:latin typeface="Arial" panose="020B0604020202020204" pitchFamily="34" charset="0"/>
                <a:cs typeface="Arial" panose="020B0604020202020204" pitchFamily="34" charset="0"/>
              </a:rPr>
              <a:t>Absence of pulmonary infection on initial work-up. Minimum criteria are: </a:t>
            </a:r>
          </a:p>
          <a:p>
            <a:pPr marL="457200" lvl="1" indent="0">
              <a:buNone/>
            </a:pPr>
            <a:r>
              <a:rPr lang="en-US" sz="1400" dirty="0">
                <a:latin typeface="Arial" panose="020B0604020202020204" pitchFamily="34" charset="0"/>
                <a:cs typeface="Arial" panose="020B0604020202020204" pitchFamily="34" charset="0"/>
              </a:rPr>
              <a:t>   	1. A negative respiratory viral panel  </a:t>
            </a:r>
          </a:p>
          <a:p>
            <a:pPr marL="502920" lvl="1" indent="0" algn="ctr">
              <a:buNone/>
            </a:pPr>
            <a:r>
              <a:rPr lang="en-US" sz="1400" b="1" u="sng" dirty="0">
                <a:latin typeface="Arial" panose="020B0604020202020204" pitchFamily="34" charset="0"/>
                <a:cs typeface="Arial" panose="020B0604020202020204" pitchFamily="34" charset="0"/>
              </a:rPr>
              <a:t>AND</a:t>
            </a:r>
            <a:r>
              <a:rPr lang="en-US" sz="1400" dirty="0">
                <a:latin typeface="Arial" panose="020B0604020202020204" pitchFamily="34" charset="0"/>
                <a:cs typeface="Arial" panose="020B0604020202020204" pitchFamily="34" charset="0"/>
              </a:rPr>
              <a:t>  </a:t>
            </a:r>
          </a:p>
          <a:p>
            <a:pPr marL="908050" lvl="2" indent="0">
              <a:buNone/>
            </a:pPr>
            <a:r>
              <a:rPr lang="en-US" sz="1400" dirty="0">
                <a:latin typeface="Arial" panose="020B0604020202020204" pitchFamily="34" charset="0"/>
                <a:cs typeface="Arial" panose="020B0604020202020204" pitchFamily="34" charset="0"/>
              </a:rPr>
              <a:t>2.   A negative influenza polymerase chain reaction (PCR) or rapid test if local epidemiology supports influenza testing </a:t>
            </a:r>
          </a:p>
          <a:p>
            <a:pPr marL="502920" lvl="1" indent="0" algn="ctr">
              <a:buNone/>
            </a:pPr>
            <a:r>
              <a:rPr lang="en-US" sz="1400" b="1" u="sng" dirty="0">
                <a:latin typeface="Arial" panose="020B0604020202020204" pitchFamily="34" charset="0"/>
                <a:cs typeface="Arial" panose="020B0604020202020204" pitchFamily="34" charset="0"/>
              </a:rPr>
              <a:t>AND </a:t>
            </a:r>
          </a:p>
          <a:p>
            <a:pPr marL="502920" lvl="1" indent="0">
              <a:buNone/>
            </a:pPr>
            <a:r>
              <a:rPr lang="en-US" sz="1400" dirty="0">
                <a:latin typeface="Arial" panose="020B0604020202020204" pitchFamily="34" charset="0"/>
                <a:cs typeface="Arial" panose="020B0604020202020204" pitchFamily="34" charset="0"/>
              </a:rPr>
              <a:t>All other clinically indicated respiratory infectious disease testing </a:t>
            </a:r>
          </a:p>
          <a:p>
            <a:pPr marL="502920" lvl="1" indent="0">
              <a:buNone/>
            </a:pPr>
            <a:r>
              <a:rPr lang="en-US" sz="1400" dirty="0">
                <a:latin typeface="Arial" panose="020B0604020202020204" pitchFamily="34" charset="0"/>
                <a:cs typeface="Arial" panose="020B0604020202020204" pitchFamily="34" charset="0"/>
              </a:rPr>
              <a:t>(e.g., urine antigen for Streptococcus pneumoniae and Legionella, sputum culture if productive cough, BAL culture if done, blood culture, human immunodeficiency virus-related opportunistic respiratory infections if appropriate) are negative </a:t>
            </a:r>
          </a:p>
          <a:p>
            <a:pPr marL="502920" lvl="1" indent="0" algn="ctr">
              <a:buNone/>
            </a:pPr>
            <a:r>
              <a:rPr lang="en-US" sz="1400" b="1" u="sng" dirty="0">
                <a:latin typeface="Arial" panose="020B0604020202020204" pitchFamily="34" charset="0"/>
                <a:cs typeface="Arial" panose="020B0604020202020204" pitchFamily="34" charset="0"/>
              </a:rPr>
              <a:t>AND</a:t>
            </a:r>
          </a:p>
          <a:p>
            <a:pPr marL="502920" lvl="1" indent="0">
              <a:buNone/>
            </a:pPr>
            <a:r>
              <a:rPr lang="en-US" sz="1400" dirty="0">
                <a:latin typeface="Arial" panose="020B0604020202020204" pitchFamily="34" charset="0"/>
                <a:cs typeface="Arial" panose="020B0604020202020204" pitchFamily="34" charset="0"/>
              </a:rPr>
              <a:t>No evidence in medical record of alternative plausible diagnoses</a:t>
            </a:r>
          </a:p>
          <a:p>
            <a:pPr marL="502920" lvl="1" indent="0">
              <a:buNone/>
            </a:pPr>
            <a:r>
              <a:rPr lang="en-US" sz="1400" dirty="0">
                <a:latin typeface="Arial" panose="020B0604020202020204" pitchFamily="34" charset="0"/>
                <a:cs typeface="Arial" panose="020B0604020202020204" pitchFamily="34" charset="0"/>
              </a:rPr>
              <a:t>(e.g., cardiac, rheumatologic, or neoplastic process).</a:t>
            </a:r>
            <a:endParaRPr lang="en-US" dirty="0"/>
          </a:p>
          <a:p>
            <a:pPr marL="0" indent="0">
              <a:buNone/>
            </a:pPr>
            <a:endParaRPr lang="en-US" dirty="0"/>
          </a:p>
        </p:txBody>
      </p:sp>
      <p:sp>
        <p:nvSpPr>
          <p:cNvPr id="4" name="Slide Number Placeholder 3">
            <a:extLst>
              <a:ext uri="{FF2B5EF4-FFF2-40B4-BE49-F238E27FC236}">
                <a16:creationId xmlns:a16="http://schemas.microsoft.com/office/drawing/2014/main" id="{5BA3840B-F429-6064-6279-FCF5BD2DDEBC}"/>
              </a:ext>
            </a:extLst>
          </p:cNvPr>
          <p:cNvSpPr>
            <a:spLocks noGrp="1"/>
          </p:cNvSpPr>
          <p:nvPr>
            <p:ph type="sldNum" sz="quarter" idx="12"/>
          </p:nvPr>
        </p:nvSpPr>
        <p:spPr/>
        <p:txBody>
          <a:bodyPr/>
          <a:lstStyle/>
          <a:p>
            <a:fld id="{4FAB73BC-B049-4115-A692-8D63A059BFB8}" type="slidenum">
              <a:rPr lang="en-US" smtClean="0"/>
              <a:pPr/>
              <a:t>3</a:t>
            </a:fld>
            <a:endParaRPr lang="en-US" dirty="0"/>
          </a:p>
        </p:txBody>
      </p:sp>
      <p:sp>
        <p:nvSpPr>
          <p:cNvPr id="5" name="Rectangle 4">
            <a:extLst>
              <a:ext uri="{FF2B5EF4-FFF2-40B4-BE49-F238E27FC236}">
                <a16:creationId xmlns:a16="http://schemas.microsoft.com/office/drawing/2014/main" id="{22B81712-5FE1-4A49-59F6-E7F6AA934FB6}"/>
              </a:ext>
            </a:extLst>
          </p:cNvPr>
          <p:cNvSpPr/>
          <p:nvPr/>
        </p:nvSpPr>
        <p:spPr>
          <a:xfrm>
            <a:off x="4536096" y="665520"/>
            <a:ext cx="5955476" cy="369332"/>
          </a:xfrm>
          <a:prstGeom prst="rect">
            <a:avLst/>
          </a:prstGeom>
        </p:spPr>
        <p:txBody>
          <a:bodyPr wrap="none">
            <a:spAutoFit/>
          </a:bodyPr>
          <a:lstStyle/>
          <a:p>
            <a:r>
              <a:rPr lang="en-US" dirty="0">
                <a:latin typeface="Arial" panose="020B0604020202020204" pitchFamily="34" charset="0"/>
                <a:cs typeface="Arial" panose="020B0604020202020204" pitchFamily="34" charset="0"/>
              </a:rPr>
              <a:t>2019 Lung Injury Surveillance Primary Case Definitions: </a:t>
            </a:r>
            <a:endParaRPr lang="en-US" dirty="0"/>
          </a:p>
        </p:txBody>
      </p:sp>
    </p:spTree>
    <p:extLst>
      <p:ext uri="{BB962C8B-B14F-4D97-AF65-F5344CB8AC3E}">
        <p14:creationId xmlns:p14="http://schemas.microsoft.com/office/powerpoint/2010/main" val="451096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B233E2-A59A-2EC4-8EE8-2464D5D7C7FD}"/>
              </a:ext>
            </a:extLst>
          </p:cNvPr>
          <p:cNvSpPr>
            <a:spLocks noGrp="1"/>
          </p:cNvSpPr>
          <p:nvPr>
            <p:ph type="title"/>
          </p:nvPr>
        </p:nvSpPr>
        <p:spPr/>
        <p:txBody>
          <a:bodyPr/>
          <a:lstStyle/>
          <a:p>
            <a:r>
              <a:rPr lang="en-US" dirty="0"/>
              <a:t>Probable Case </a:t>
            </a:r>
          </a:p>
        </p:txBody>
      </p:sp>
      <p:sp>
        <p:nvSpPr>
          <p:cNvPr id="3" name="Content Placeholder 2">
            <a:extLst>
              <a:ext uri="{FF2B5EF4-FFF2-40B4-BE49-F238E27FC236}">
                <a16:creationId xmlns:a16="http://schemas.microsoft.com/office/drawing/2014/main" id="{CA353E63-B45D-7C9A-689A-4F4F17575FE7}"/>
              </a:ext>
            </a:extLst>
          </p:cNvPr>
          <p:cNvSpPr>
            <a:spLocks noGrp="1"/>
          </p:cNvSpPr>
          <p:nvPr>
            <p:ph idx="1"/>
          </p:nvPr>
        </p:nvSpPr>
        <p:spPr>
          <a:xfrm>
            <a:off x="3848720" y="1123837"/>
            <a:ext cx="7315200" cy="5120640"/>
          </a:xfrm>
        </p:spPr>
        <p:txBody>
          <a:bodyPr>
            <a:normAutofit lnSpcReduction="10000"/>
          </a:bodyPr>
          <a:lstStyle/>
          <a:p>
            <a:r>
              <a:rPr lang="en-US" dirty="0">
                <a:latin typeface="Arial" panose="020B0604020202020204" pitchFamily="34" charset="0"/>
                <a:cs typeface="Arial" panose="020B0604020202020204" pitchFamily="34" charset="0"/>
              </a:rPr>
              <a:t>Using an e-cig (“vaping”) or dabbing* in 90 days prior to symptom onset </a:t>
            </a:r>
          </a:p>
          <a:p>
            <a:pPr algn="ctr"/>
            <a:r>
              <a:rPr lang="en-US" b="1" u="sng" dirty="0">
                <a:latin typeface="Arial" panose="020B0604020202020204" pitchFamily="34" charset="0"/>
                <a:cs typeface="Arial" panose="020B0604020202020204" pitchFamily="34" charset="0"/>
              </a:rPr>
              <a:t>AND</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Pulmonary infiltrate, e.g., opacities, on plain film chest radiograph or ground-glass opacities on chest CT </a:t>
            </a:r>
          </a:p>
          <a:p>
            <a:pPr algn="ctr"/>
            <a:r>
              <a:rPr lang="en-US" b="1" u="sng" dirty="0">
                <a:latin typeface="Arial" panose="020B0604020202020204" pitchFamily="34" charset="0"/>
                <a:cs typeface="Arial" panose="020B0604020202020204" pitchFamily="34" charset="0"/>
              </a:rPr>
              <a:t>AND </a:t>
            </a:r>
          </a:p>
          <a:p>
            <a:r>
              <a:rPr lang="en-US" dirty="0">
                <a:latin typeface="Arial" panose="020B0604020202020204" pitchFamily="34" charset="0"/>
                <a:cs typeface="Arial" panose="020B0604020202020204" pitchFamily="34" charset="0"/>
              </a:rPr>
              <a:t>Infection identified via culture or PCR, but clinical team** believes this infection is not the sole cause of the underlying lung injury OR minimum criteria to rule out pulmonary infection not met (testing not performed) and clinical team** believes infection is not the sole cause of the underlying lung injury.</a:t>
            </a:r>
          </a:p>
          <a:p>
            <a:pPr algn="ctr"/>
            <a:r>
              <a:rPr lang="en-US" b="1" u="sng" dirty="0">
                <a:latin typeface="Arial" panose="020B0604020202020204" pitchFamily="34" charset="0"/>
                <a:cs typeface="Arial" panose="020B0604020202020204" pitchFamily="34" charset="0"/>
              </a:rPr>
              <a:t>AND</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No evidence in medical record of alternative plausible diagnoses (e.g., cardiac, rheumatologic, or neoplastic process).</a:t>
            </a:r>
            <a:endParaRPr lang="en-MY" dirty="0">
              <a:latin typeface="Arial" panose="020B0604020202020204" pitchFamily="34" charset="0"/>
              <a:cs typeface="Arial" panose="020B0604020202020204" pitchFamily="34" charset="0"/>
            </a:endParaRPr>
          </a:p>
          <a:p>
            <a:endParaRPr lang="en-US" dirty="0"/>
          </a:p>
        </p:txBody>
      </p:sp>
      <p:sp>
        <p:nvSpPr>
          <p:cNvPr id="4" name="Slide Number Placeholder 3">
            <a:extLst>
              <a:ext uri="{FF2B5EF4-FFF2-40B4-BE49-F238E27FC236}">
                <a16:creationId xmlns:a16="http://schemas.microsoft.com/office/drawing/2014/main" id="{773D7766-D3B2-7676-94A6-DC1A17E5B891}"/>
              </a:ext>
            </a:extLst>
          </p:cNvPr>
          <p:cNvSpPr>
            <a:spLocks noGrp="1"/>
          </p:cNvSpPr>
          <p:nvPr>
            <p:ph type="sldNum" sz="quarter" idx="12"/>
          </p:nvPr>
        </p:nvSpPr>
        <p:spPr/>
        <p:txBody>
          <a:bodyPr/>
          <a:lstStyle/>
          <a:p>
            <a:fld id="{4FAB73BC-B049-4115-A692-8D63A059BFB8}" type="slidenum">
              <a:rPr lang="en-US" smtClean="0"/>
              <a:pPr/>
              <a:t>4</a:t>
            </a:fld>
            <a:endParaRPr lang="en-US" dirty="0"/>
          </a:p>
        </p:txBody>
      </p:sp>
    </p:spTree>
    <p:extLst>
      <p:ext uri="{BB962C8B-B14F-4D97-AF65-F5344CB8AC3E}">
        <p14:creationId xmlns:p14="http://schemas.microsoft.com/office/powerpoint/2010/main" val="35190493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pic>
        <p:nvPicPr>
          <p:cNvPr id="5" name="Picture 4">
            <a:extLst>
              <a:ext uri="{FF2B5EF4-FFF2-40B4-BE49-F238E27FC236}">
                <a16:creationId xmlns:a16="http://schemas.microsoft.com/office/drawing/2014/main" id="{37B1738C-D299-4E2B-A6C5-0D9B99D70196}"/>
              </a:ext>
            </a:extLst>
          </p:cNvPr>
          <p:cNvPicPr>
            <a:picLocks noChangeAspect="1"/>
          </p:cNvPicPr>
          <p:nvPr/>
        </p:nvPicPr>
        <p:blipFill>
          <a:blip r:embed="rId3"/>
          <a:stretch>
            <a:fillRect/>
          </a:stretch>
        </p:blipFill>
        <p:spPr>
          <a:xfrm>
            <a:off x="3672873" y="2310329"/>
            <a:ext cx="8044225" cy="2324237"/>
          </a:xfrm>
          <a:prstGeom prst="rect">
            <a:avLst/>
          </a:prstGeom>
        </p:spPr>
      </p:pic>
      <p:pic>
        <p:nvPicPr>
          <p:cNvPr id="7" name="Picture 6">
            <a:extLst>
              <a:ext uri="{FF2B5EF4-FFF2-40B4-BE49-F238E27FC236}">
                <a16:creationId xmlns:a16="http://schemas.microsoft.com/office/drawing/2014/main" id="{335FD9F1-8794-457B-8A24-92A543378F6C}"/>
              </a:ext>
            </a:extLst>
          </p:cNvPr>
          <p:cNvPicPr>
            <a:picLocks noChangeAspect="1"/>
          </p:cNvPicPr>
          <p:nvPr/>
        </p:nvPicPr>
        <p:blipFill>
          <a:blip r:embed="rId4"/>
          <a:stretch>
            <a:fillRect/>
          </a:stretch>
        </p:blipFill>
        <p:spPr>
          <a:xfrm>
            <a:off x="10769733" y="5237018"/>
            <a:ext cx="1050767" cy="1617687"/>
          </a:xfrm>
          <a:prstGeom prst="rect">
            <a:avLst/>
          </a:prstGeom>
        </p:spPr>
      </p:pic>
      <p:sp>
        <p:nvSpPr>
          <p:cNvPr id="2" name="Title 1">
            <a:extLst>
              <a:ext uri="{FF2B5EF4-FFF2-40B4-BE49-F238E27FC236}">
                <a16:creationId xmlns:a16="http://schemas.microsoft.com/office/drawing/2014/main" id="{EC26393E-1306-E2E3-EC65-5ED1904547F7}"/>
              </a:ext>
            </a:extLst>
          </p:cNvPr>
          <p:cNvSpPr>
            <a:spLocks noGrp="1"/>
          </p:cNvSpPr>
          <p:nvPr>
            <p:ph type="title"/>
          </p:nvPr>
        </p:nvSpPr>
        <p:spPr>
          <a:xfrm>
            <a:off x="0" y="1128408"/>
            <a:ext cx="3419954" cy="4601183"/>
          </a:xfrm>
        </p:spPr>
        <p:txBody>
          <a:bodyPr/>
          <a:lstStyle/>
          <a:p>
            <a:r>
              <a:rPr lang="en-US" dirty="0"/>
              <a:t>     Statement :</a:t>
            </a:r>
          </a:p>
        </p:txBody>
      </p:sp>
      <p:sp>
        <p:nvSpPr>
          <p:cNvPr id="6" name="Slide Number Placeholder 5">
            <a:extLst>
              <a:ext uri="{FF2B5EF4-FFF2-40B4-BE49-F238E27FC236}">
                <a16:creationId xmlns:a16="http://schemas.microsoft.com/office/drawing/2014/main" id="{F309BCAF-F5D9-4EB7-9919-DCCD027F95C7}"/>
              </a:ext>
            </a:extLst>
          </p:cNvPr>
          <p:cNvSpPr>
            <a:spLocks noGrp="1"/>
          </p:cNvSpPr>
          <p:nvPr>
            <p:ph type="sldNum" sz="quarter" idx="12"/>
          </p:nvPr>
        </p:nvSpPr>
        <p:spPr/>
        <p:txBody>
          <a:bodyPr/>
          <a:lstStyle/>
          <a:p>
            <a:fld id="{4FAB73BC-B049-4115-A692-8D63A059BFB8}"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Google Shape;103;p3">
            <a:extLst>
              <a:ext uri="{FF2B5EF4-FFF2-40B4-BE49-F238E27FC236}">
                <a16:creationId xmlns:a16="http://schemas.microsoft.com/office/drawing/2014/main" id="{595CD486-54C9-4793-9EE0-5896DDFB9B92}"/>
              </a:ext>
            </a:extLst>
          </p:cNvPr>
          <p:cNvPicPr preferRelativeResize="0"/>
          <p:nvPr/>
        </p:nvPicPr>
        <p:blipFill rotWithShape="1">
          <a:blip r:embed="rId3">
            <a:alphaModFix/>
          </a:blip>
          <a:srcRect l="-1430" t="-1020" r="1429" b="1020"/>
          <a:stretch/>
        </p:blipFill>
        <p:spPr>
          <a:xfrm>
            <a:off x="4491602" y="116377"/>
            <a:ext cx="4877685" cy="5283883"/>
          </a:xfrm>
          <a:prstGeom prst="rect">
            <a:avLst/>
          </a:prstGeom>
          <a:noFill/>
          <a:ln>
            <a:noFill/>
          </a:ln>
        </p:spPr>
      </p:pic>
      <p:sp>
        <p:nvSpPr>
          <p:cNvPr id="2" name="Title 1">
            <a:extLst>
              <a:ext uri="{FF2B5EF4-FFF2-40B4-BE49-F238E27FC236}">
                <a16:creationId xmlns:a16="http://schemas.microsoft.com/office/drawing/2014/main" id="{2B40E268-0451-4E49-B56D-78ADC18B8E31}"/>
              </a:ext>
            </a:extLst>
          </p:cNvPr>
          <p:cNvSpPr>
            <a:spLocks noGrp="1"/>
          </p:cNvSpPr>
          <p:nvPr>
            <p:ph type="title"/>
          </p:nvPr>
        </p:nvSpPr>
        <p:spPr>
          <a:xfrm>
            <a:off x="252918" y="1123837"/>
            <a:ext cx="3144403" cy="4601183"/>
          </a:xfrm>
        </p:spPr>
        <p:txBody>
          <a:bodyPr>
            <a:normAutofit fontScale="90000"/>
          </a:bodyPr>
          <a:lstStyle/>
          <a:p>
            <a:r>
              <a:rPr lang="en-US" sz="2200" dirty="0">
                <a:solidFill>
                  <a:schemeClr val="bg1"/>
                </a:solidFill>
              </a:rPr>
              <a:t>Findings in CXR of  EVALI patients:</a:t>
            </a:r>
            <a:br>
              <a:rPr lang="en-US" sz="2200" dirty="0">
                <a:solidFill>
                  <a:schemeClr val="bg1"/>
                </a:solidFill>
              </a:rPr>
            </a:br>
            <a:br>
              <a:rPr lang="en-US" sz="2200" dirty="0">
                <a:solidFill>
                  <a:schemeClr val="bg1"/>
                </a:solidFill>
              </a:rPr>
            </a:br>
            <a:r>
              <a:rPr lang="en-US" sz="2200" dirty="0">
                <a:solidFill>
                  <a:schemeClr val="bg1"/>
                </a:solidFill>
              </a:rPr>
              <a:t>Pulmonary infiltrates: ground-glass opacities/consolidation</a:t>
            </a:r>
            <a:r>
              <a:rPr lang="en-US" sz="2200" baseline="30000" dirty="0">
                <a:solidFill>
                  <a:schemeClr val="bg1"/>
                </a:solidFill>
              </a:rPr>
              <a:t>22</a:t>
            </a:r>
            <a:br>
              <a:rPr lang="en-US" sz="2200" baseline="30000" dirty="0">
                <a:solidFill>
                  <a:schemeClr val="bg1"/>
                </a:solidFill>
              </a:rPr>
            </a:br>
            <a:r>
              <a:rPr lang="en-US" sz="2200" baseline="30000" dirty="0">
                <a:solidFill>
                  <a:schemeClr val="bg1"/>
                </a:solidFill>
              </a:rPr>
              <a:t>       </a:t>
            </a:r>
            <a:r>
              <a:rPr lang="en-US" sz="2200" dirty="0">
                <a:solidFill>
                  <a:schemeClr val="bg1"/>
                </a:solidFill>
              </a:rPr>
              <a:t>Bilateral &amp; symmetrical</a:t>
            </a:r>
            <a:r>
              <a:rPr lang="en-US" sz="2200" baseline="30000" dirty="0">
                <a:solidFill>
                  <a:schemeClr val="bg1"/>
                </a:solidFill>
              </a:rPr>
              <a:t>22</a:t>
            </a:r>
            <a:br>
              <a:rPr lang="en-US" sz="2200" baseline="30000" dirty="0">
                <a:solidFill>
                  <a:schemeClr val="bg1"/>
                </a:solidFill>
              </a:rPr>
            </a:br>
            <a:r>
              <a:rPr lang="en-US" sz="2200" baseline="30000" dirty="0">
                <a:solidFill>
                  <a:schemeClr val="bg1"/>
                </a:solidFill>
              </a:rPr>
              <a:t>       </a:t>
            </a:r>
            <a:r>
              <a:rPr lang="en-US" sz="2200" dirty="0">
                <a:solidFill>
                  <a:schemeClr val="bg1"/>
                </a:solidFill>
              </a:rPr>
              <a:t>Lower lobe predominant </a:t>
            </a:r>
            <a:br>
              <a:rPr lang="en-US" sz="2200" dirty="0">
                <a:solidFill>
                  <a:schemeClr val="bg1"/>
                </a:solidFill>
              </a:rPr>
            </a:br>
            <a:r>
              <a:rPr lang="en-US" sz="2200" dirty="0">
                <a:solidFill>
                  <a:schemeClr val="bg1"/>
                </a:solidFill>
              </a:rPr>
              <a:t>    or diffuse </a:t>
            </a:r>
            <a:br>
              <a:rPr lang="en-US" sz="2200" dirty="0">
                <a:solidFill>
                  <a:schemeClr val="bg1"/>
                </a:solidFill>
              </a:rPr>
            </a:br>
            <a:r>
              <a:rPr lang="en-US" sz="2200" dirty="0">
                <a:solidFill>
                  <a:schemeClr val="bg1"/>
                </a:solidFill>
              </a:rPr>
              <a:t>    Sparing of the heart border</a:t>
            </a:r>
            <a:br>
              <a:rPr lang="en-US" sz="2200" dirty="0">
                <a:solidFill>
                  <a:schemeClr val="bg1"/>
                </a:solidFill>
              </a:rPr>
            </a:br>
            <a:r>
              <a:rPr lang="en-US" sz="2200" dirty="0">
                <a:solidFill>
                  <a:schemeClr val="bg1"/>
                </a:solidFill>
              </a:rPr>
              <a:t>    &amp; subpleural region</a:t>
            </a:r>
            <a:r>
              <a:rPr lang="en-US" sz="2200" baseline="30000" dirty="0">
                <a:solidFill>
                  <a:schemeClr val="bg1"/>
                </a:solidFill>
              </a:rPr>
              <a:t>23</a:t>
            </a:r>
            <a:br>
              <a:rPr lang="en-US" sz="2200" baseline="30000" dirty="0">
                <a:solidFill>
                  <a:schemeClr val="bg1"/>
                </a:solidFill>
              </a:rPr>
            </a:br>
            <a:r>
              <a:rPr lang="en-US" sz="2200" baseline="30000" dirty="0">
                <a:solidFill>
                  <a:schemeClr val="bg1"/>
                </a:solidFill>
              </a:rPr>
              <a:t>      </a:t>
            </a:r>
            <a:r>
              <a:rPr lang="en-US" sz="2200" dirty="0">
                <a:solidFill>
                  <a:schemeClr val="bg1"/>
                </a:solidFill>
              </a:rPr>
              <a:t>Septal thickening </a:t>
            </a:r>
            <a:br>
              <a:rPr lang="en-US" sz="2200" dirty="0">
                <a:solidFill>
                  <a:schemeClr val="bg1"/>
                </a:solidFill>
              </a:rPr>
            </a:br>
            <a:r>
              <a:rPr lang="en-US" sz="2200" dirty="0">
                <a:solidFill>
                  <a:schemeClr val="bg1"/>
                </a:solidFill>
              </a:rPr>
              <a:t>   -Kerley B lines </a:t>
            </a:r>
            <a:r>
              <a:rPr lang="en-US" sz="2200" baseline="30000" dirty="0">
                <a:solidFill>
                  <a:schemeClr val="bg1"/>
                </a:solidFill>
              </a:rPr>
              <a:t>23</a:t>
            </a:r>
            <a:br>
              <a:rPr lang="en-US" baseline="30000" dirty="0">
                <a:solidFill>
                  <a:schemeClr val="bg1"/>
                </a:solidFill>
              </a:rPr>
            </a:br>
            <a:endParaRPr lang="en-MY" b="1" dirty="0"/>
          </a:p>
        </p:txBody>
      </p:sp>
      <p:sp>
        <p:nvSpPr>
          <p:cNvPr id="4" name="Slide Number Placeholder 3">
            <a:extLst>
              <a:ext uri="{FF2B5EF4-FFF2-40B4-BE49-F238E27FC236}">
                <a16:creationId xmlns:a16="http://schemas.microsoft.com/office/drawing/2014/main" id="{1F36312A-5F2C-490A-9EA5-910460135804}"/>
              </a:ext>
            </a:extLst>
          </p:cNvPr>
          <p:cNvSpPr>
            <a:spLocks noGrp="1"/>
          </p:cNvSpPr>
          <p:nvPr>
            <p:ph type="sldNum" sz="quarter" idx="12"/>
          </p:nvPr>
        </p:nvSpPr>
        <p:spPr/>
        <p:txBody>
          <a:bodyPr/>
          <a:lstStyle/>
          <a:p>
            <a:fld id="{4FAB73BC-B049-4115-A692-8D63A059BFB8}" type="slidenum">
              <a:rPr lang="en-US" smtClean="0"/>
              <a:pPr/>
              <a:t>6</a:t>
            </a:fld>
            <a:endParaRPr lang="en-US" dirty="0"/>
          </a:p>
        </p:txBody>
      </p:sp>
      <p:pic>
        <p:nvPicPr>
          <p:cNvPr id="6" name="Picture 5">
            <a:extLst>
              <a:ext uri="{FF2B5EF4-FFF2-40B4-BE49-F238E27FC236}">
                <a16:creationId xmlns:a16="http://schemas.microsoft.com/office/drawing/2014/main" id="{1577D8E6-EA19-4D59-9652-6F236A2A3638}"/>
              </a:ext>
            </a:extLst>
          </p:cNvPr>
          <p:cNvPicPr>
            <a:picLocks noChangeAspect="1"/>
          </p:cNvPicPr>
          <p:nvPr/>
        </p:nvPicPr>
        <p:blipFill>
          <a:blip r:embed="rId4"/>
          <a:stretch>
            <a:fillRect/>
          </a:stretch>
        </p:blipFill>
        <p:spPr>
          <a:xfrm>
            <a:off x="10769733" y="5237018"/>
            <a:ext cx="1050767" cy="1617687"/>
          </a:xfrm>
          <a:prstGeom prst="rect">
            <a:avLst/>
          </a:prstGeom>
        </p:spPr>
      </p:pic>
      <p:sp>
        <p:nvSpPr>
          <p:cNvPr id="7" name="TextBox 6">
            <a:extLst>
              <a:ext uri="{FF2B5EF4-FFF2-40B4-BE49-F238E27FC236}">
                <a16:creationId xmlns:a16="http://schemas.microsoft.com/office/drawing/2014/main" id="{9F0C9C8D-0821-40A3-AB53-C43E9AF53B68}"/>
              </a:ext>
            </a:extLst>
          </p:cNvPr>
          <p:cNvSpPr txBox="1"/>
          <p:nvPr/>
        </p:nvSpPr>
        <p:spPr>
          <a:xfrm>
            <a:off x="3397322" y="5625001"/>
            <a:ext cx="7451696" cy="1169551"/>
          </a:xfrm>
          <a:prstGeom prst="rect">
            <a:avLst/>
          </a:prstGeom>
          <a:noFill/>
        </p:spPr>
        <p:txBody>
          <a:bodyPr wrap="square" rtlCol="0">
            <a:spAutoFit/>
          </a:bodyPr>
          <a:lstStyle/>
          <a:p>
            <a:pPr algn="l"/>
            <a:r>
              <a:rPr lang="en-US" sz="1400" b="0" i="0" u="none" strike="noStrike" baseline="0" dirty="0">
                <a:solidFill>
                  <a:schemeClr val="bg1"/>
                </a:solidFill>
              </a:rPr>
              <a:t>22. </a:t>
            </a:r>
            <a:r>
              <a:rPr lang="en-US" sz="1400" b="0" i="0" u="none" strike="noStrike" baseline="0" dirty="0" err="1">
                <a:solidFill>
                  <a:schemeClr val="bg1"/>
                </a:solidFill>
              </a:rPr>
              <a:t>Artunduaga</a:t>
            </a:r>
            <a:r>
              <a:rPr lang="en-US" sz="1400" b="0" i="0" u="none" strike="noStrike" baseline="0" dirty="0">
                <a:solidFill>
                  <a:schemeClr val="bg1"/>
                </a:solidFill>
              </a:rPr>
              <a:t> M, et al. Pediatric Chest Radiographic and CT Findings of Electronic</a:t>
            </a:r>
          </a:p>
          <a:p>
            <a:pPr algn="l"/>
            <a:r>
              <a:rPr lang="en-US" sz="1400" b="0" i="0" u="none" strike="noStrike" baseline="0" dirty="0">
                <a:solidFill>
                  <a:schemeClr val="bg1"/>
                </a:solidFill>
              </a:rPr>
              <a:t>       Cigarette or Vaping Product Use-associated Lung Injury (EVALI). Radiology.2020;295(2):430-438</a:t>
            </a:r>
          </a:p>
          <a:p>
            <a:pPr algn="l"/>
            <a:r>
              <a:rPr lang="en-US" sz="1400" b="0" i="0" u="none" strike="noStrike" baseline="0" dirty="0">
                <a:solidFill>
                  <a:schemeClr val="bg1"/>
                </a:solidFill>
              </a:rPr>
              <a:t>23. </a:t>
            </a:r>
            <a:r>
              <a:rPr lang="en-US" sz="1400" b="0" i="0" u="none" strike="noStrike" baseline="0" dirty="0" err="1">
                <a:solidFill>
                  <a:schemeClr val="bg1"/>
                </a:solidFill>
              </a:rPr>
              <a:t>Kligerman</a:t>
            </a:r>
            <a:r>
              <a:rPr lang="en-US" sz="1400" b="0" i="0" u="none" strike="noStrike" baseline="0" dirty="0">
                <a:solidFill>
                  <a:schemeClr val="bg1"/>
                </a:solidFill>
              </a:rPr>
              <a:t> S, et al. Radiologic, Pathologic, Clinical, and Physiologic Findings</a:t>
            </a:r>
          </a:p>
          <a:p>
            <a:pPr algn="l"/>
            <a:r>
              <a:rPr lang="en-US" sz="1400" dirty="0">
                <a:solidFill>
                  <a:schemeClr val="bg1"/>
                </a:solidFill>
              </a:rPr>
              <a:t>       </a:t>
            </a:r>
            <a:r>
              <a:rPr lang="en-US" sz="1400" b="0" i="0" u="none" strike="noStrike" baseline="0" dirty="0">
                <a:solidFill>
                  <a:schemeClr val="bg1"/>
                </a:solidFill>
              </a:rPr>
              <a:t>of Electronic Cigarette or Vaping Product Use-associated Lung Injury (EVALI): Evolving </a:t>
            </a:r>
          </a:p>
          <a:p>
            <a:pPr algn="l"/>
            <a:r>
              <a:rPr lang="en-US" sz="1400" dirty="0">
                <a:solidFill>
                  <a:schemeClr val="bg1"/>
                </a:solidFill>
              </a:rPr>
              <a:t>       </a:t>
            </a:r>
            <a:r>
              <a:rPr lang="en-US" sz="1400" b="0" i="0" u="none" strike="noStrike" baseline="0" dirty="0">
                <a:solidFill>
                  <a:schemeClr val="bg1"/>
                </a:solidFill>
              </a:rPr>
              <a:t>Knowledge and Remaining Questions. Radiology. 2020;294(3):491-505</a:t>
            </a:r>
            <a:endParaRPr lang="en-MY" sz="1400" dirty="0">
              <a:solidFill>
                <a:schemeClr val="bg1"/>
              </a:solidFill>
            </a:endParaRPr>
          </a:p>
        </p:txBody>
      </p:sp>
    </p:spTree>
    <p:extLst>
      <p:ext uri="{BB962C8B-B14F-4D97-AF65-F5344CB8AC3E}">
        <p14:creationId xmlns:p14="http://schemas.microsoft.com/office/powerpoint/2010/main" val="2487408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99947C-A8A4-4ABE-B858-A92C2372F629}"/>
              </a:ext>
            </a:extLst>
          </p:cNvPr>
          <p:cNvSpPr>
            <a:spLocks noGrp="1"/>
          </p:cNvSpPr>
          <p:nvPr>
            <p:ph type="title"/>
          </p:nvPr>
        </p:nvSpPr>
        <p:spPr/>
        <p:txBody>
          <a:bodyPr/>
          <a:lstStyle/>
          <a:p>
            <a:r>
              <a:rPr lang="en-MY" b="1" dirty="0"/>
              <a:t>Example of CXR in EVALI</a:t>
            </a:r>
          </a:p>
        </p:txBody>
      </p:sp>
      <p:sp>
        <p:nvSpPr>
          <p:cNvPr id="3" name="Slide Number Placeholder 2">
            <a:extLst>
              <a:ext uri="{FF2B5EF4-FFF2-40B4-BE49-F238E27FC236}">
                <a16:creationId xmlns:a16="http://schemas.microsoft.com/office/drawing/2014/main" id="{8F791832-F10C-4429-B6AC-36737F327A4E}"/>
              </a:ext>
            </a:extLst>
          </p:cNvPr>
          <p:cNvSpPr>
            <a:spLocks noGrp="1"/>
          </p:cNvSpPr>
          <p:nvPr>
            <p:ph type="sldNum" sz="quarter" idx="12"/>
          </p:nvPr>
        </p:nvSpPr>
        <p:spPr/>
        <p:txBody>
          <a:bodyPr/>
          <a:lstStyle/>
          <a:p>
            <a:fld id="{4FAB73BC-B049-4115-A692-8D63A059BFB8}" type="slidenum">
              <a:rPr lang="en-US" smtClean="0"/>
              <a:pPr/>
              <a:t>7</a:t>
            </a:fld>
            <a:endParaRPr lang="en-US" dirty="0"/>
          </a:p>
        </p:txBody>
      </p:sp>
      <p:pic>
        <p:nvPicPr>
          <p:cNvPr id="4" name="Google Shape;109;g1173534b1e1_0_134">
            <a:extLst>
              <a:ext uri="{FF2B5EF4-FFF2-40B4-BE49-F238E27FC236}">
                <a16:creationId xmlns:a16="http://schemas.microsoft.com/office/drawing/2014/main" id="{E09F0F76-1D84-4F61-B23E-310000EC171C}"/>
              </a:ext>
            </a:extLst>
          </p:cNvPr>
          <p:cNvPicPr preferRelativeResize="0"/>
          <p:nvPr/>
        </p:nvPicPr>
        <p:blipFill>
          <a:blip r:embed="rId3">
            <a:alphaModFix/>
          </a:blip>
          <a:stretch>
            <a:fillRect/>
          </a:stretch>
        </p:blipFill>
        <p:spPr>
          <a:xfrm>
            <a:off x="4384245" y="456591"/>
            <a:ext cx="6249890" cy="5899759"/>
          </a:xfrm>
          <a:prstGeom prst="rect">
            <a:avLst/>
          </a:prstGeom>
          <a:noFill/>
          <a:ln>
            <a:noFill/>
          </a:ln>
        </p:spPr>
      </p:pic>
      <p:pic>
        <p:nvPicPr>
          <p:cNvPr id="5" name="Picture 4">
            <a:extLst>
              <a:ext uri="{FF2B5EF4-FFF2-40B4-BE49-F238E27FC236}">
                <a16:creationId xmlns:a16="http://schemas.microsoft.com/office/drawing/2014/main" id="{BD99A7DF-1284-493E-9B5C-DD38CDD5387B}"/>
              </a:ext>
            </a:extLst>
          </p:cNvPr>
          <p:cNvPicPr>
            <a:picLocks noChangeAspect="1"/>
          </p:cNvPicPr>
          <p:nvPr/>
        </p:nvPicPr>
        <p:blipFill>
          <a:blip r:embed="rId4"/>
          <a:stretch>
            <a:fillRect/>
          </a:stretch>
        </p:blipFill>
        <p:spPr>
          <a:xfrm>
            <a:off x="10769733" y="5237018"/>
            <a:ext cx="1050767" cy="1617687"/>
          </a:xfrm>
          <a:prstGeom prst="rect">
            <a:avLst/>
          </a:prstGeom>
        </p:spPr>
      </p:pic>
    </p:spTree>
    <p:extLst>
      <p:ext uri="{BB962C8B-B14F-4D97-AF65-F5344CB8AC3E}">
        <p14:creationId xmlns:p14="http://schemas.microsoft.com/office/powerpoint/2010/main" val="1825864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874FB4-6626-4D55-9147-9617229C98EA}"/>
              </a:ext>
            </a:extLst>
          </p:cNvPr>
          <p:cNvSpPr>
            <a:spLocks noGrp="1"/>
          </p:cNvSpPr>
          <p:nvPr>
            <p:ph type="title"/>
          </p:nvPr>
        </p:nvSpPr>
        <p:spPr/>
        <p:txBody>
          <a:bodyPr/>
          <a:lstStyle/>
          <a:p>
            <a:r>
              <a:rPr lang="en-MY" b="1" dirty="0"/>
              <a:t>Example of CXR in EVALI</a:t>
            </a:r>
          </a:p>
        </p:txBody>
      </p:sp>
      <p:sp>
        <p:nvSpPr>
          <p:cNvPr id="3" name="Slide Number Placeholder 2">
            <a:extLst>
              <a:ext uri="{FF2B5EF4-FFF2-40B4-BE49-F238E27FC236}">
                <a16:creationId xmlns:a16="http://schemas.microsoft.com/office/drawing/2014/main" id="{3FD6B059-5745-4886-9CE9-625C8CDC7BF2}"/>
              </a:ext>
            </a:extLst>
          </p:cNvPr>
          <p:cNvSpPr>
            <a:spLocks noGrp="1"/>
          </p:cNvSpPr>
          <p:nvPr>
            <p:ph type="sldNum" sz="quarter" idx="12"/>
          </p:nvPr>
        </p:nvSpPr>
        <p:spPr/>
        <p:txBody>
          <a:bodyPr/>
          <a:lstStyle/>
          <a:p>
            <a:fld id="{4FAB73BC-B049-4115-A692-8D63A059BFB8}" type="slidenum">
              <a:rPr lang="en-US" smtClean="0"/>
              <a:pPr/>
              <a:t>8</a:t>
            </a:fld>
            <a:endParaRPr lang="en-US" dirty="0"/>
          </a:p>
        </p:txBody>
      </p:sp>
      <p:pic>
        <p:nvPicPr>
          <p:cNvPr id="4" name="Google Shape;116;g1173534b1e1_0_144">
            <a:extLst>
              <a:ext uri="{FF2B5EF4-FFF2-40B4-BE49-F238E27FC236}">
                <a16:creationId xmlns:a16="http://schemas.microsoft.com/office/drawing/2014/main" id="{EB84730C-E56F-4AD5-BD55-6D67ECB80F6C}"/>
              </a:ext>
            </a:extLst>
          </p:cNvPr>
          <p:cNvPicPr preferRelativeResize="0"/>
          <p:nvPr/>
        </p:nvPicPr>
        <p:blipFill>
          <a:blip r:embed="rId3">
            <a:alphaModFix/>
          </a:blip>
          <a:stretch>
            <a:fillRect/>
          </a:stretch>
        </p:blipFill>
        <p:spPr>
          <a:xfrm>
            <a:off x="4286007" y="178650"/>
            <a:ext cx="6272075" cy="6272075"/>
          </a:xfrm>
          <a:prstGeom prst="rect">
            <a:avLst/>
          </a:prstGeom>
          <a:noFill/>
          <a:ln>
            <a:noFill/>
          </a:ln>
        </p:spPr>
      </p:pic>
      <p:pic>
        <p:nvPicPr>
          <p:cNvPr id="5" name="Picture 4">
            <a:extLst>
              <a:ext uri="{FF2B5EF4-FFF2-40B4-BE49-F238E27FC236}">
                <a16:creationId xmlns:a16="http://schemas.microsoft.com/office/drawing/2014/main" id="{766C2B7F-FADA-478A-A07D-6D98C39E7089}"/>
              </a:ext>
            </a:extLst>
          </p:cNvPr>
          <p:cNvPicPr>
            <a:picLocks noChangeAspect="1"/>
          </p:cNvPicPr>
          <p:nvPr/>
        </p:nvPicPr>
        <p:blipFill>
          <a:blip r:embed="rId4"/>
          <a:stretch>
            <a:fillRect/>
          </a:stretch>
        </p:blipFill>
        <p:spPr>
          <a:xfrm>
            <a:off x="10769733" y="5237018"/>
            <a:ext cx="1050767" cy="1617687"/>
          </a:xfrm>
          <a:prstGeom prst="rect">
            <a:avLst/>
          </a:prstGeom>
        </p:spPr>
      </p:pic>
    </p:spTree>
    <p:extLst>
      <p:ext uri="{BB962C8B-B14F-4D97-AF65-F5344CB8AC3E}">
        <p14:creationId xmlns:p14="http://schemas.microsoft.com/office/powerpoint/2010/main" val="12590121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Shape 122"/>
        <p:cNvGrpSpPr/>
        <p:nvPr/>
      </p:nvGrpSpPr>
      <p:grpSpPr>
        <a:xfrm>
          <a:off x="0" y="0"/>
          <a:ext cx="0" cy="0"/>
          <a:chOff x="0" y="0"/>
          <a:chExt cx="0" cy="0"/>
        </a:xfrm>
      </p:grpSpPr>
      <p:sp>
        <p:nvSpPr>
          <p:cNvPr id="123" name="Google Shape;123;g1173534b1e1_0_104"/>
          <p:cNvSpPr txBox="1">
            <a:spLocks noGrp="1"/>
          </p:cNvSpPr>
          <p:nvPr>
            <p:ph type="body" idx="2"/>
          </p:nvPr>
        </p:nvSpPr>
        <p:spPr>
          <a:xfrm>
            <a:off x="1463040" y="6095234"/>
            <a:ext cx="9235440" cy="526546"/>
          </a:xfrm>
          <a:prstGeom prst="rect">
            <a:avLst/>
          </a:prstGeom>
        </p:spPr>
        <p:txBody>
          <a:bodyPr spcFirstLastPara="1" wrap="square" lIns="91425" tIns="45700" rIns="91425" bIns="45700" anchor="t" anchorCtr="0">
            <a:noAutofit/>
          </a:bodyPr>
          <a:lstStyle/>
          <a:p>
            <a:pPr marL="0" lvl="0" indent="0" algn="just" rtl="0">
              <a:lnSpc>
                <a:spcPct val="100000"/>
              </a:lnSpc>
              <a:spcBef>
                <a:spcPts val="0"/>
              </a:spcBef>
              <a:spcAft>
                <a:spcPts val="0"/>
              </a:spcAft>
              <a:buSzPts val="688"/>
              <a:buNone/>
            </a:pPr>
            <a:r>
              <a:rPr lang="en-MY" sz="1400" dirty="0" err="1">
                <a:solidFill>
                  <a:schemeClr val="bg1"/>
                </a:solidFill>
                <a:ea typeface="Arial"/>
                <a:cs typeface="Arial"/>
                <a:sym typeface="Arial"/>
              </a:rPr>
              <a:t>Kligerman</a:t>
            </a:r>
            <a:r>
              <a:rPr lang="en-MY" sz="1400" dirty="0">
                <a:solidFill>
                  <a:schemeClr val="bg1"/>
                </a:solidFill>
                <a:ea typeface="Arial"/>
                <a:cs typeface="Arial"/>
                <a:sym typeface="Arial"/>
              </a:rPr>
              <a:t> S, et al. Radiologic, Pathologic, Clinical, and Physiologic Findings of Electronic Cigarette or Vaping Product Use-associated Lung Injury (EVALI): Evolving Knowledge and Remaining Questions. Radiology. 2020;294(3):491-505</a:t>
            </a:r>
            <a:endParaRPr sz="1400" dirty="0">
              <a:solidFill>
                <a:schemeClr val="bg1"/>
              </a:solidFill>
              <a:ea typeface="Arial"/>
              <a:cs typeface="Arial"/>
              <a:sym typeface="Arial"/>
            </a:endParaRPr>
          </a:p>
        </p:txBody>
      </p:sp>
      <p:pic>
        <p:nvPicPr>
          <p:cNvPr id="124" name="Google Shape;124;g1173534b1e1_0_104"/>
          <p:cNvPicPr preferRelativeResize="0"/>
          <p:nvPr/>
        </p:nvPicPr>
        <p:blipFill>
          <a:blip r:embed="rId3">
            <a:alphaModFix/>
          </a:blip>
          <a:stretch>
            <a:fillRect/>
          </a:stretch>
        </p:blipFill>
        <p:spPr>
          <a:xfrm>
            <a:off x="193395" y="2364058"/>
            <a:ext cx="3731176" cy="3731176"/>
          </a:xfrm>
          <a:prstGeom prst="rect">
            <a:avLst/>
          </a:prstGeom>
          <a:noFill/>
          <a:ln>
            <a:noFill/>
          </a:ln>
        </p:spPr>
      </p:pic>
      <p:pic>
        <p:nvPicPr>
          <p:cNvPr id="125" name="Google Shape;125;g1173534b1e1_0_104"/>
          <p:cNvPicPr preferRelativeResize="0"/>
          <p:nvPr/>
        </p:nvPicPr>
        <p:blipFill>
          <a:blip r:embed="rId4">
            <a:alphaModFix/>
          </a:blip>
          <a:stretch>
            <a:fillRect/>
          </a:stretch>
        </p:blipFill>
        <p:spPr>
          <a:xfrm>
            <a:off x="3995824" y="1386324"/>
            <a:ext cx="3731176" cy="3735909"/>
          </a:xfrm>
          <a:prstGeom prst="rect">
            <a:avLst/>
          </a:prstGeom>
          <a:noFill/>
          <a:ln>
            <a:noFill/>
          </a:ln>
        </p:spPr>
      </p:pic>
      <p:pic>
        <p:nvPicPr>
          <p:cNvPr id="126" name="Google Shape;126;g1173534b1e1_0_104"/>
          <p:cNvPicPr preferRelativeResize="0"/>
          <p:nvPr/>
        </p:nvPicPr>
        <p:blipFill>
          <a:blip r:embed="rId5">
            <a:alphaModFix/>
          </a:blip>
          <a:stretch>
            <a:fillRect/>
          </a:stretch>
        </p:blipFill>
        <p:spPr>
          <a:xfrm>
            <a:off x="7798253" y="302480"/>
            <a:ext cx="3915100" cy="3731175"/>
          </a:xfrm>
          <a:prstGeom prst="rect">
            <a:avLst/>
          </a:prstGeom>
          <a:noFill/>
          <a:ln>
            <a:noFill/>
          </a:ln>
        </p:spPr>
      </p:pic>
      <p:sp>
        <p:nvSpPr>
          <p:cNvPr id="2" name="Slide Number Placeholder 1">
            <a:extLst>
              <a:ext uri="{FF2B5EF4-FFF2-40B4-BE49-F238E27FC236}">
                <a16:creationId xmlns:a16="http://schemas.microsoft.com/office/drawing/2014/main" id="{9D88FAE5-C68F-4031-935E-F4A3252AB77D}"/>
              </a:ext>
            </a:extLst>
          </p:cNvPr>
          <p:cNvSpPr>
            <a:spLocks noGrp="1"/>
          </p:cNvSpPr>
          <p:nvPr>
            <p:ph type="sldNum" sz="quarter" idx="12"/>
          </p:nvPr>
        </p:nvSpPr>
        <p:spPr/>
        <p:txBody>
          <a:bodyPr/>
          <a:lstStyle/>
          <a:p>
            <a:fld id="{4FAB73BC-B049-4115-A692-8D63A059BFB8}" type="slidenum">
              <a:rPr lang="en-US" smtClean="0"/>
              <a:pPr/>
              <a:t>9</a:t>
            </a:fld>
            <a:endParaRPr lang="en-US" dirty="0"/>
          </a:p>
        </p:txBody>
      </p:sp>
      <p:pic>
        <p:nvPicPr>
          <p:cNvPr id="7" name="Picture 6">
            <a:extLst>
              <a:ext uri="{FF2B5EF4-FFF2-40B4-BE49-F238E27FC236}">
                <a16:creationId xmlns:a16="http://schemas.microsoft.com/office/drawing/2014/main" id="{34B29BC7-B8AC-4FED-910E-23520DD0A458}"/>
              </a:ext>
            </a:extLst>
          </p:cNvPr>
          <p:cNvPicPr>
            <a:picLocks noChangeAspect="1"/>
          </p:cNvPicPr>
          <p:nvPr/>
        </p:nvPicPr>
        <p:blipFill>
          <a:blip r:embed="rId6"/>
          <a:stretch>
            <a:fillRect/>
          </a:stretch>
        </p:blipFill>
        <p:spPr>
          <a:xfrm>
            <a:off x="10769733" y="5237018"/>
            <a:ext cx="1050767" cy="1617687"/>
          </a:xfrm>
          <a:prstGeom prst="rect">
            <a:avLst/>
          </a:prstGeom>
        </p:spPr>
      </p:pic>
      <p:sp>
        <p:nvSpPr>
          <p:cNvPr id="8" name="Title 1">
            <a:extLst>
              <a:ext uri="{FF2B5EF4-FFF2-40B4-BE49-F238E27FC236}">
                <a16:creationId xmlns:a16="http://schemas.microsoft.com/office/drawing/2014/main" id="{8D2F359B-634F-41EF-A863-CE1C550E0FAB}"/>
              </a:ext>
            </a:extLst>
          </p:cNvPr>
          <p:cNvSpPr>
            <a:spLocks noGrp="1"/>
          </p:cNvSpPr>
          <p:nvPr>
            <p:ph type="title"/>
          </p:nvPr>
        </p:nvSpPr>
        <p:spPr>
          <a:xfrm>
            <a:off x="193395" y="1024123"/>
            <a:ext cx="2947482" cy="409396"/>
          </a:xfrm>
        </p:spPr>
        <p:txBody>
          <a:bodyPr>
            <a:normAutofit fontScale="90000"/>
          </a:bodyPr>
          <a:lstStyle/>
          <a:p>
            <a:br>
              <a:rPr lang="en-MY" b="1" dirty="0"/>
            </a:br>
            <a:r>
              <a:rPr lang="en-MY" b="1" dirty="0"/>
              <a:t>CXR-CT correlation </a:t>
            </a:r>
          </a:p>
        </p:txBody>
      </p:sp>
    </p:spTree>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TM03457475[[fn=Frame]]</Template>
  <TotalTime>5226</TotalTime>
  <Words>2546</Words>
  <Application>Microsoft Macintosh PowerPoint</Application>
  <PresentationFormat>Widescreen</PresentationFormat>
  <Paragraphs>122</Paragraphs>
  <Slides>19</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Corbel</vt:lpstr>
      <vt:lpstr>Tahoma</vt:lpstr>
      <vt:lpstr>Wingdings 2</vt:lpstr>
      <vt:lpstr>Frame</vt:lpstr>
      <vt:lpstr>Training of Core Trainers on  Clinical Practice Guidelines (CPG)  Management of E-Cigarette or Vaping Product Use-Associated Lung Injury (EVALI)</vt:lpstr>
      <vt:lpstr>Learning objectives</vt:lpstr>
      <vt:lpstr>Confirmed Case</vt:lpstr>
      <vt:lpstr>Probable Case </vt:lpstr>
      <vt:lpstr>     Statement :</vt:lpstr>
      <vt:lpstr>Findings in CXR of  EVALI patients:  Pulmonary infiltrates: ground-glass opacities/consolidation22        Bilateral &amp; symmetrical22        Lower lobe predominant      or diffuse      Sparing of the heart border     &amp; subpleural region23       Septal thickening     -Kerley B lines 23 </vt:lpstr>
      <vt:lpstr>Example of CXR in EVALI</vt:lpstr>
      <vt:lpstr>Example of CXR in EVALI</vt:lpstr>
      <vt:lpstr> CXR-CT correlation </vt:lpstr>
      <vt:lpstr>PowerPoint Presentation</vt:lpstr>
      <vt:lpstr>PowerPoint Presentation</vt:lpstr>
      <vt:lpstr>CT pattern: ALI </vt:lpstr>
      <vt:lpstr>Organising pneumonia pattern in EVALI</vt:lpstr>
      <vt:lpstr>Other CT findings     ILS</vt:lpstr>
      <vt:lpstr>PowerPoint Presentation</vt:lpstr>
      <vt:lpstr>PowerPoint Presentation</vt:lpstr>
      <vt:lpstr>PowerPoint Presentation</vt:lpstr>
      <vt:lpstr>Take Home Message</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of Core Trainers on  Clinical Practice Guidelines (CPG)  Management of E-Cigarette or Vaping Product Use-Associated Lung Injury (EVALI)</dc:title>
  <dc:creator>Mohd Aminuddin Mohd Yusof</dc:creator>
  <cp:lastModifiedBy>Microsoft Office User</cp:lastModifiedBy>
  <cp:revision>47</cp:revision>
  <dcterms:created xsi:type="dcterms:W3CDTF">2021-12-21T02:11:57Z</dcterms:created>
  <dcterms:modified xsi:type="dcterms:W3CDTF">2022-06-26T12:22:35Z</dcterms:modified>
</cp:coreProperties>
</file>